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0" r:id="rId1"/>
  </p:sldMasterIdLst>
  <p:notesMasterIdLst>
    <p:notesMasterId r:id="rId29"/>
  </p:notesMasterIdLst>
  <p:sldIdLst>
    <p:sldId id="294" r:id="rId2"/>
    <p:sldId id="839" r:id="rId3"/>
    <p:sldId id="300" r:id="rId4"/>
    <p:sldId id="841" r:id="rId5"/>
    <p:sldId id="866" r:id="rId6"/>
    <p:sldId id="865" r:id="rId7"/>
    <p:sldId id="840" r:id="rId8"/>
    <p:sldId id="846" r:id="rId9"/>
    <p:sldId id="861" r:id="rId10"/>
    <p:sldId id="847" r:id="rId11"/>
    <p:sldId id="862" r:id="rId12"/>
    <p:sldId id="849" r:id="rId13"/>
    <p:sldId id="850" r:id="rId14"/>
    <p:sldId id="851" r:id="rId15"/>
    <p:sldId id="852" r:id="rId16"/>
    <p:sldId id="853" r:id="rId17"/>
    <p:sldId id="867" r:id="rId18"/>
    <p:sldId id="868" r:id="rId19"/>
    <p:sldId id="869" r:id="rId20"/>
    <p:sldId id="871" r:id="rId21"/>
    <p:sldId id="870" r:id="rId22"/>
    <p:sldId id="856" r:id="rId23"/>
    <p:sldId id="863" r:id="rId24"/>
    <p:sldId id="858" r:id="rId25"/>
    <p:sldId id="859" r:id="rId26"/>
    <p:sldId id="860" r:id="rId27"/>
    <p:sldId id="838" r:id="rId28"/>
  </p:sldIdLst>
  <p:sldSz cx="12192000" cy="6858000"/>
  <p:notesSz cx="6724650" cy="9774238"/>
  <p:defaultTextStyle>
    <a:defPPr>
      <a:defRPr lang="it-IT"/>
    </a:defPPr>
    <a:lvl1pPr algn="l" rtl="0" fontAlgn="base">
      <a:spcBef>
        <a:spcPct val="0"/>
      </a:spcBef>
      <a:spcAft>
        <a:spcPct val="0"/>
      </a:spcAft>
      <a:defRPr b="1" kern="1200">
        <a:solidFill>
          <a:srgbClr val="000099"/>
        </a:solidFill>
        <a:latin typeface="Arial" charset="0"/>
        <a:ea typeface="+mn-ea"/>
        <a:cs typeface="Arial" charset="0"/>
      </a:defRPr>
    </a:lvl1pPr>
    <a:lvl2pPr marL="457200" algn="l" rtl="0" fontAlgn="base">
      <a:spcBef>
        <a:spcPct val="0"/>
      </a:spcBef>
      <a:spcAft>
        <a:spcPct val="0"/>
      </a:spcAft>
      <a:defRPr b="1" kern="1200">
        <a:solidFill>
          <a:srgbClr val="000099"/>
        </a:solidFill>
        <a:latin typeface="Arial" charset="0"/>
        <a:ea typeface="+mn-ea"/>
        <a:cs typeface="Arial" charset="0"/>
      </a:defRPr>
    </a:lvl2pPr>
    <a:lvl3pPr marL="914400" algn="l" rtl="0" fontAlgn="base">
      <a:spcBef>
        <a:spcPct val="0"/>
      </a:spcBef>
      <a:spcAft>
        <a:spcPct val="0"/>
      </a:spcAft>
      <a:defRPr b="1" kern="1200">
        <a:solidFill>
          <a:srgbClr val="000099"/>
        </a:solidFill>
        <a:latin typeface="Arial" charset="0"/>
        <a:ea typeface="+mn-ea"/>
        <a:cs typeface="Arial" charset="0"/>
      </a:defRPr>
    </a:lvl3pPr>
    <a:lvl4pPr marL="1371600" algn="l" rtl="0" fontAlgn="base">
      <a:spcBef>
        <a:spcPct val="0"/>
      </a:spcBef>
      <a:spcAft>
        <a:spcPct val="0"/>
      </a:spcAft>
      <a:defRPr b="1" kern="1200">
        <a:solidFill>
          <a:srgbClr val="000099"/>
        </a:solidFill>
        <a:latin typeface="Arial" charset="0"/>
        <a:ea typeface="+mn-ea"/>
        <a:cs typeface="Arial" charset="0"/>
      </a:defRPr>
    </a:lvl4pPr>
    <a:lvl5pPr marL="1828800" algn="l" rtl="0" fontAlgn="base">
      <a:spcBef>
        <a:spcPct val="0"/>
      </a:spcBef>
      <a:spcAft>
        <a:spcPct val="0"/>
      </a:spcAft>
      <a:defRPr b="1" kern="1200">
        <a:solidFill>
          <a:srgbClr val="000099"/>
        </a:solidFill>
        <a:latin typeface="Arial" charset="0"/>
        <a:ea typeface="+mn-ea"/>
        <a:cs typeface="Arial" charset="0"/>
      </a:defRPr>
    </a:lvl5pPr>
    <a:lvl6pPr marL="2286000" algn="l" defTabSz="914400" rtl="0" eaLnBrk="1" latinLnBrk="0" hangingPunct="1">
      <a:defRPr b="1" kern="1200">
        <a:solidFill>
          <a:srgbClr val="000099"/>
        </a:solidFill>
        <a:latin typeface="Arial" charset="0"/>
        <a:ea typeface="+mn-ea"/>
        <a:cs typeface="Arial" charset="0"/>
      </a:defRPr>
    </a:lvl6pPr>
    <a:lvl7pPr marL="2743200" algn="l" defTabSz="914400" rtl="0" eaLnBrk="1" latinLnBrk="0" hangingPunct="1">
      <a:defRPr b="1" kern="1200">
        <a:solidFill>
          <a:srgbClr val="000099"/>
        </a:solidFill>
        <a:latin typeface="Arial" charset="0"/>
        <a:ea typeface="+mn-ea"/>
        <a:cs typeface="Arial" charset="0"/>
      </a:defRPr>
    </a:lvl7pPr>
    <a:lvl8pPr marL="3200400" algn="l" defTabSz="914400" rtl="0" eaLnBrk="1" latinLnBrk="0" hangingPunct="1">
      <a:defRPr b="1" kern="1200">
        <a:solidFill>
          <a:srgbClr val="000099"/>
        </a:solidFill>
        <a:latin typeface="Arial" charset="0"/>
        <a:ea typeface="+mn-ea"/>
        <a:cs typeface="Arial" charset="0"/>
      </a:defRPr>
    </a:lvl8pPr>
    <a:lvl9pPr marL="3657600" algn="l" defTabSz="914400" rtl="0" eaLnBrk="1" latinLnBrk="0" hangingPunct="1">
      <a:defRPr b="1" kern="1200">
        <a:solidFill>
          <a:srgbClr val="000099"/>
        </a:solidFill>
        <a:latin typeface="Arial" charset="0"/>
        <a:ea typeface="+mn-ea"/>
        <a:cs typeface="Arial" charset="0"/>
      </a:defRPr>
    </a:lvl9pPr>
  </p:defaultTextStyle>
  <p:extLst>
    <p:ext uri="{EFAFB233-063F-42B5-8137-9DF3F51BA10A}">
      <p15:sldGuideLst xmlns:p15="http://schemas.microsoft.com/office/powerpoint/2012/main">
        <p15:guide id="1" orient="horz" pos="3657" userDrawn="1">
          <p15:clr>
            <a:srgbClr val="A4A3A4"/>
          </p15:clr>
        </p15:guide>
        <p15:guide id="2" orient="horz" pos="1253" userDrawn="1">
          <p15:clr>
            <a:srgbClr val="A4A3A4"/>
          </p15:clr>
        </p15:guide>
        <p15:guide id="3" orient="horz" pos="774" userDrawn="1">
          <p15:clr>
            <a:srgbClr val="A4A3A4"/>
          </p15:clr>
        </p15:guide>
        <p15:guide id="4" orient="horz" pos="1434" userDrawn="1">
          <p15:clr>
            <a:srgbClr val="A4A3A4"/>
          </p15:clr>
        </p15:guide>
        <p15:guide id="5" orient="horz" pos="4020" userDrawn="1">
          <p15:clr>
            <a:srgbClr val="A4A3A4"/>
          </p15:clr>
        </p15:guide>
        <p15:guide id="6" pos="3840" userDrawn="1">
          <p15:clr>
            <a:srgbClr val="A4A3A4"/>
          </p15:clr>
        </p15:guide>
        <p15:guide id="7" pos="353" userDrawn="1">
          <p15:clr>
            <a:srgbClr val="A4A3A4"/>
          </p15:clr>
        </p15:guide>
        <p15:guide id="8" pos="569" userDrawn="1">
          <p15:clr>
            <a:srgbClr val="A4A3A4"/>
          </p15:clr>
        </p15:guide>
      </p15:sldGuideLst>
    </p:ext>
    <p:ext uri="{2D200454-40CA-4A62-9FC3-DE9A4176ACB9}">
      <p15:notesGuideLst xmlns:p15="http://schemas.microsoft.com/office/powerpoint/2012/main">
        <p15:guide id="1" orient="horz" pos="3079">
          <p15:clr>
            <a:srgbClr val="A4A3A4"/>
          </p15:clr>
        </p15:guide>
        <p15:guide id="2" pos="211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ma, Lorenzo Olmo" initials="PLO" lastIdx="22" clrIdx="0">
    <p:extLst>
      <p:ext uri="{19B8F6BF-5375-455C-9EA6-DF929625EA0E}">
        <p15:presenceInfo xmlns:p15="http://schemas.microsoft.com/office/powerpoint/2012/main" userId="S::kwvm065@astrazeneca.net::5d773297-db23-4632-81b1-08f4687bad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99"/>
    <a:srgbClr val="FFFFFF"/>
    <a:srgbClr val="FFFF00"/>
    <a:srgbClr val="FF9966"/>
    <a:srgbClr val="FF0000"/>
    <a:srgbClr val="00CCFF"/>
    <a:srgbClr val="A3FFFF"/>
    <a:srgbClr val="E7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74639" autoAdjust="0"/>
  </p:normalViewPr>
  <p:slideViewPr>
    <p:cSldViewPr>
      <p:cViewPr varScale="1">
        <p:scale>
          <a:sx n="52" d="100"/>
          <a:sy n="52" d="100"/>
        </p:scale>
        <p:origin x="1048" y="52"/>
      </p:cViewPr>
      <p:guideLst>
        <p:guide orient="horz" pos="3657"/>
        <p:guide orient="horz" pos="1253"/>
        <p:guide orient="horz" pos="774"/>
        <p:guide orient="horz" pos="1434"/>
        <p:guide orient="horz" pos="4020"/>
        <p:guide pos="3840"/>
        <p:guide pos="353"/>
        <p:guide pos="56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332"/>
    </p:cViewPr>
  </p:sorterViewPr>
  <p:notesViewPr>
    <p:cSldViewPr>
      <p:cViewPr varScale="1">
        <p:scale>
          <a:sx n="50" d="100"/>
          <a:sy n="50" d="100"/>
        </p:scale>
        <p:origin x="-2964" y="-114"/>
      </p:cViewPr>
      <p:guideLst>
        <p:guide orient="horz" pos="3079"/>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13063" cy="488950"/>
          </a:xfrm>
          <a:prstGeom prst="rect">
            <a:avLst/>
          </a:prstGeom>
          <a:noFill/>
          <a:ln w="9525">
            <a:noFill/>
            <a:miter lim="800000"/>
            <a:headEnd/>
            <a:tailEnd/>
          </a:ln>
        </p:spPr>
        <p:txBody>
          <a:bodyPr vert="horz" wrap="square" lIns="90947" tIns="45473" rIns="90947" bIns="45473" numCol="1" anchor="t" anchorCtr="0" compatLnSpc="1">
            <a:prstTxWarp prst="textNoShape">
              <a:avLst/>
            </a:prstTxWarp>
          </a:bodyPr>
          <a:lstStyle>
            <a:lvl1pPr algn="l" defTabSz="909376" eaLnBrk="1" hangingPunct="1">
              <a:spcBef>
                <a:spcPct val="0"/>
              </a:spcBef>
              <a:defRPr sz="1200" b="0">
                <a:solidFill>
                  <a:schemeClr val="tx1"/>
                </a:solidFill>
                <a:latin typeface="Arial" charset="0"/>
                <a:cs typeface="+mn-cs"/>
              </a:defRPr>
            </a:lvl1pPr>
          </a:lstStyle>
          <a:p>
            <a:pPr>
              <a:defRPr/>
            </a:pPr>
            <a:endParaRPr lang="it-IT"/>
          </a:p>
        </p:txBody>
      </p:sp>
      <p:sp>
        <p:nvSpPr>
          <p:cNvPr id="18435" name="Rectangle 3"/>
          <p:cNvSpPr>
            <a:spLocks noGrp="1" noChangeArrowheads="1"/>
          </p:cNvSpPr>
          <p:nvPr>
            <p:ph type="dt" idx="1"/>
          </p:nvPr>
        </p:nvSpPr>
        <p:spPr bwMode="auto">
          <a:xfrm>
            <a:off x="3810000" y="0"/>
            <a:ext cx="2913063" cy="488950"/>
          </a:xfrm>
          <a:prstGeom prst="rect">
            <a:avLst/>
          </a:prstGeom>
          <a:noFill/>
          <a:ln w="9525">
            <a:noFill/>
            <a:miter lim="800000"/>
            <a:headEnd/>
            <a:tailEnd/>
          </a:ln>
        </p:spPr>
        <p:txBody>
          <a:bodyPr vert="horz" wrap="square" lIns="90947" tIns="45473" rIns="90947" bIns="45473" numCol="1" anchor="t" anchorCtr="0" compatLnSpc="1">
            <a:prstTxWarp prst="textNoShape">
              <a:avLst/>
            </a:prstTxWarp>
          </a:bodyPr>
          <a:lstStyle>
            <a:lvl1pPr algn="r" defTabSz="909376" eaLnBrk="1" hangingPunct="1">
              <a:spcBef>
                <a:spcPct val="0"/>
              </a:spcBef>
              <a:defRPr sz="1200" b="0">
                <a:solidFill>
                  <a:schemeClr val="tx1"/>
                </a:solidFill>
                <a:latin typeface="Arial" charset="0"/>
                <a:cs typeface="+mn-cs"/>
              </a:defRPr>
            </a:lvl1pPr>
          </a:lstStyle>
          <a:p>
            <a:pPr>
              <a:defRPr/>
            </a:pPr>
            <a:endParaRPr lang="it-IT"/>
          </a:p>
        </p:txBody>
      </p:sp>
      <p:sp>
        <p:nvSpPr>
          <p:cNvPr id="34820" name="Rectangle 4"/>
          <p:cNvSpPr>
            <a:spLocks noGrp="1" noRot="1" noChangeAspect="1" noChangeArrowheads="1" noTextEdit="1"/>
          </p:cNvSpPr>
          <p:nvPr>
            <p:ph type="sldImg" idx="2"/>
          </p:nvPr>
        </p:nvSpPr>
        <p:spPr bwMode="auto">
          <a:xfrm>
            <a:off x="106363" y="733425"/>
            <a:ext cx="6511925" cy="36639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3100" y="4643438"/>
            <a:ext cx="5378450" cy="4397375"/>
          </a:xfrm>
          <a:prstGeom prst="rect">
            <a:avLst/>
          </a:prstGeom>
          <a:noFill/>
          <a:ln w="9525">
            <a:noFill/>
            <a:miter lim="800000"/>
            <a:headEnd/>
            <a:tailEnd/>
          </a:ln>
        </p:spPr>
        <p:txBody>
          <a:bodyPr vert="horz" wrap="square" lIns="90947" tIns="45473" rIns="90947" bIns="45473"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8438" name="Rectangle 6"/>
          <p:cNvSpPr>
            <a:spLocks noGrp="1" noChangeArrowheads="1"/>
          </p:cNvSpPr>
          <p:nvPr>
            <p:ph type="ftr" sz="quarter" idx="4"/>
          </p:nvPr>
        </p:nvSpPr>
        <p:spPr bwMode="auto">
          <a:xfrm>
            <a:off x="0" y="9283700"/>
            <a:ext cx="2913063" cy="488950"/>
          </a:xfrm>
          <a:prstGeom prst="rect">
            <a:avLst/>
          </a:prstGeom>
          <a:noFill/>
          <a:ln w="9525">
            <a:noFill/>
            <a:miter lim="800000"/>
            <a:headEnd/>
            <a:tailEnd/>
          </a:ln>
        </p:spPr>
        <p:txBody>
          <a:bodyPr vert="horz" wrap="square" lIns="90947" tIns="45473" rIns="90947" bIns="45473" numCol="1" anchor="b" anchorCtr="0" compatLnSpc="1">
            <a:prstTxWarp prst="textNoShape">
              <a:avLst/>
            </a:prstTxWarp>
          </a:bodyPr>
          <a:lstStyle>
            <a:lvl1pPr algn="l" defTabSz="909376" eaLnBrk="1" hangingPunct="1">
              <a:spcBef>
                <a:spcPct val="0"/>
              </a:spcBef>
              <a:defRPr sz="1200" b="0">
                <a:solidFill>
                  <a:schemeClr val="tx1"/>
                </a:solidFill>
                <a:latin typeface="Arial" charset="0"/>
                <a:cs typeface="+mn-cs"/>
              </a:defRPr>
            </a:lvl1pPr>
          </a:lstStyle>
          <a:p>
            <a:pPr>
              <a:defRPr/>
            </a:pPr>
            <a:endParaRPr lang="it-IT"/>
          </a:p>
        </p:txBody>
      </p:sp>
      <p:sp>
        <p:nvSpPr>
          <p:cNvPr id="18439" name="Rectangle 7"/>
          <p:cNvSpPr>
            <a:spLocks noGrp="1" noChangeArrowheads="1"/>
          </p:cNvSpPr>
          <p:nvPr>
            <p:ph type="sldNum" sz="quarter" idx="5"/>
          </p:nvPr>
        </p:nvSpPr>
        <p:spPr bwMode="auto">
          <a:xfrm>
            <a:off x="3810000" y="9283700"/>
            <a:ext cx="2913063" cy="488950"/>
          </a:xfrm>
          <a:prstGeom prst="rect">
            <a:avLst/>
          </a:prstGeom>
          <a:noFill/>
          <a:ln w="9525">
            <a:noFill/>
            <a:miter lim="800000"/>
            <a:headEnd/>
            <a:tailEnd/>
          </a:ln>
        </p:spPr>
        <p:txBody>
          <a:bodyPr vert="horz" wrap="square" lIns="90947" tIns="45473" rIns="90947" bIns="45473" numCol="1" anchor="b" anchorCtr="0" compatLnSpc="1">
            <a:prstTxWarp prst="textNoShape">
              <a:avLst/>
            </a:prstTxWarp>
          </a:bodyPr>
          <a:lstStyle>
            <a:lvl1pPr algn="r" defTabSz="908050" eaLnBrk="1" hangingPunct="1">
              <a:defRPr sz="1200" b="0">
                <a:solidFill>
                  <a:schemeClr val="tx1"/>
                </a:solidFill>
                <a:latin typeface="Arial" pitchFamily="34" charset="0"/>
                <a:cs typeface="+mn-cs"/>
              </a:defRPr>
            </a:lvl1pPr>
          </a:lstStyle>
          <a:p>
            <a:pPr>
              <a:defRPr/>
            </a:pPr>
            <a:fld id="{E95E7326-711F-42D1-A1B1-A7A585F711CE}" type="slidenum">
              <a:rPr lang="it-IT" altLang="it-IT"/>
              <a:pPr>
                <a:defRPr/>
              </a:pPr>
              <a:t>‹N›</a:t>
            </a:fld>
            <a:endParaRPr lang="it-IT" altLang="it-IT"/>
          </a:p>
        </p:txBody>
      </p:sp>
    </p:spTree>
    <p:extLst>
      <p:ext uri="{BB962C8B-B14F-4D97-AF65-F5344CB8AC3E}">
        <p14:creationId xmlns:p14="http://schemas.microsoft.com/office/powerpoint/2010/main" val="941921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a:spLocks noGrp="1" noChangeArrowheads="1"/>
          </p:cNvSpPr>
          <p:nvPr>
            <p:ph type="sldNum" sz="quarter" idx="5"/>
          </p:nvPr>
        </p:nvSpPr>
        <p:spPr>
          <a:noFill/>
        </p:spPr>
        <p:txBody>
          <a:bodyPr/>
          <a:lstStyle/>
          <a:p>
            <a:fld id="{F813DAE5-9A11-4633-9A0F-0BB60E4E1A25}" type="slidenum">
              <a:rPr lang="it-IT" altLang="it-IT" smtClean="0">
                <a:latin typeface="Arial" charset="0"/>
                <a:cs typeface="Arial" charset="0"/>
              </a:rPr>
              <a:pPr/>
              <a:t>1</a:t>
            </a:fld>
            <a:endParaRPr lang="it-IT" altLang="it-IT">
              <a:latin typeface="Arial" charset="0"/>
              <a:cs typeface="Arial" charset="0"/>
            </a:endParaRPr>
          </a:p>
        </p:txBody>
      </p:sp>
      <p:sp>
        <p:nvSpPr>
          <p:cNvPr id="194562" name="Rectangle 2"/>
          <p:cNvSpPr>
            <a:spLocks noGrp="1" noRot="1" noChangeAspect="1" noChangeArrowheads="1" noTextEdit="1"/>
          </p:cNvSpPr>
          <p:nvPr>
            <p:ph type="sldImg"/>
          </p:nvPr>
        </p:nvSpPr>
        <p:spPr>
          <a:xfrm>
            <a:off x="106363" y="733425"/>
            <a:ext cx="6511925" cy="3663950"/>
          </a:xfrm>
          <a:ln/>
        </p:spPr>
      </p:sp>
      <p:sp>
        <p:nvSpPr>
          <p:cNvPr id="194563"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val="2724388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da-DK" baseline="0" dirty="0"/>
              <a:t>1. </a:t>
            </a:r>
            <a:r>
              <a:rPr lang="fr-FR" baseline="0" dirty="0" err="1"/>
              <a:t>Suissa</a:t>
            </a:r>
            <a:r>
              <a:rPr lang="fr-FR" baseline="0" dirty="0"/>
              <a:t>, NEJM 2000. 2. </a:t>
            </a:r>
            <a:r>
              <a:rPr lang="fr-FR" baseline="0" dirty="0" err="1"/>
              <a:t>Suissa</a:t>
            </a:r>
            <a:r>
              <a:rPr lang="fr-FR" baseline="0" dirty="0"/>
              <a:t>, Thorax 2002. 3. Pauwels, Lancet 2003. 4. </a:t>
            </a:r>
            <a:r>
              <a:rPr lang="fr-FR" baseline="0" dirty="0" err="1"/>
              <a:t>Reddel</a:t>
            </a:r>
            <a:r>
              <a:rPr lang="fr-FR" baseline="0" dirty="0"/>
              <a:t>, Lancet 2017.  5. </a:t>
            </a:r>
            <a:r>
              <a:rPr lang="fr-FR" baseline="0" dirty="0" err="1"/>
              <a:t>O’Byrne</a:t>
            </a:r>
            <a:r>
              <a:rPr lang="fr-FR" baseline="0" dirty="0"/>
              <a:t>, Am J </a:t>
            </a:r>
            <a:r>
              <a:rPr lang="fr-FR" baseline="0" dirty="0" err="1"/>
              <a:t>Respir</a:t>
            </a:r>
            <a:r>
              <a:rPr lang="fr-FR" baseline="0" dirty="0"/>
              <a:t> Cric Care Med 2001. </a:t>
            </a:r>
            <a:r>
              <a:rPr lang="da-DK" baseline="0" dirty="0"/>
              <a:t>6. O’Byrne et al, NEJM 2018. 7. Bateman et al, NEJM 2018.  8. Beasley et al, NEJM </a:t>
            </a:r>
            <a:r>
              <a:rPr lang="da-DK" baseline="0" dirty="0" smtClean="0"/>
              <a:t>2019.  9-Hardy et al. Lancet. 2019. 10. Hatter et al. ERJ Open Res. 2021. 11. Baggott et al.Eur Respir J. 2020.  12. Chauhan, Cochrane Database 2012</a:t>
            </a:r>
            <a:endParaRPr lang="it-IT" dirty="0"/>
          </a:p>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11</a:t>
            </a:fld>
            <a:endParaRPr lang="it-IT" altLang="it-IT">
              <a:solidFill>
                <a:srgbClr val="000000"/>
              </a:solidFill>
            </a:endParaRPr>
          </a:p>
        </p:txBody>
      </p:sp>
    </p:spTree>
    <p:extLst>
      <p:ext uri="{BB962C8B-B14F-4D97-AF65-F5344CB8AC3E}">
        <p14:creationId xmlns:p14="http://schemas.microsoft.com/office/powerpoint/2010/main" val="3106568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12</a:t>
            </a:fld>
            <a:endParaRPr lang="it-IT" altLang="it-IT">
              <a:solidFill>
                <a:srgbClr val="000000"/>
              </a:solidFill>
            </a:endParaRPr>
          </a:p>
        </p:txBody>
      </p:sp>
    </p:spTree>
    <p:extLst>
      <p:ext uri="{BB962C8B-B14F-4D97-AF65-F5344CB8AC3E}">
        <p14:creationId xmlns:p14="http://schemas.microsoft.com/office/powerpoint/2010/main" val="625638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da-DK" baseline="0" dirty="0"/>
              <a:t>1. Ducharme et al, Cochrane Dtabase Syst Rev 2010. 2. Peters et al, NEJM </a:t>
            </a:r>
            <a:r>
              <a:rPr lang="da-DK" baseline="0" dirty="0" smtClean="0"/>
              <a:t>2010. 3. Rabe et al.  Lancet. 2006. 4.Kuna et al. Int J Clin Pract. 2007. 5.Bousquet J et al. Respir Med. 2007. 6.Vogelmeier et al. Eur Respir J. 2005. 7.Papi et al, Lancet RM 2013. 8. Kew et al, Cochrane Database Syst Rev 2013  9.Greening et al, Lancet 1994. 10. Bjermer et al, BMJ 2003.                              </a:t>
            </a:r>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13</a:t>
            </a:fld>
            <a:endParaRPr lang="it-IT" altLang="it-IT">
              <a:solidFill>
                <a:srgbClr val="000000"/>
              </a:solidFill>
            </a:endParaRPr>
          </a:p>
        </p:txBody>
      </p:sp>
    </p:spTree>
    <p:extLst>
      <p:ext uri="{BB962C8B-B14F-4D97-AF65-F5344CB8AC3E}">
        <p14:creationId xmlns:p14="http://schemas.microsoft.com/office/powerpoint/2010/main" val="3901249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pPr marL="0" indent="0">
              <a:buNone/>
            </a:pPr>
            <a:r>
              <a:rPr lang="da-DK" baseline="0" dirty="0" smtClean="0"/>
              <a:t>1.O’Byrne </a:t>
            </a:r>
            <a:r>
              <a:rPr lang="da-DK" baseline="0" dirty="0"/>
              <a:t>et al, Chest 2008. </a:t>
            </a:r>
            <a:r>
              <a:rPr lang="da-DK" baseline="0" dirty="0" smtClean="0"/>
              <a:t>2.Svedsater </a:t>
            </a:r>
            <a:r>
              <a:rPr lang="da-DK" baseline="0" dirty="0"/>
              <a:t>et al, Asthma Journal Research 2016. </a:t>
            </a:r>
            <a:r>
              <a:rPr lang="da-DK" baseline="0" dirty="0" smtClean="0"/>
              <a:t>3.Rabe et al.  Lancet. 2006.  4.Kuna et al. Int J Clin Pract. 2007. 5.Bousquet et al. Respir Med. 2007. 6. Vogelmeier et al. Eur Respir J. 2005. 7. Jenkins et al. Respirology. 2020. 8.Kew et al, Cochrane Database Syst Rev 2013. 9. Papi et al, Lancet RM 2013. 10. Sobieraj et al, JAMA 2018.</a:t>
            </a:r>
          </a:p>
          <a:p>
            <a:pPr marL="0" indent="0">
              <a:buNone/>
            </a:pPr>
            <a:r>
              <a:rPr lang="da-DK" baseline="0" dirty="0" smtClean="0"/>
              <a:t>                                                                                                 </a:t>
            </a:r>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14</a:t>
            </a:fld>
            <a:endParaRPr lang="it-IT" altLang="it-IT">
              <a:solidFill>
                <a:srgbClr val="000000"/>
              </a:solidFill>
            </a:endParaRPr>
          </a:p>
        </p:txBody>
      </p:sp>
    </p:spTree>
    <p:extLst>
      <p:ext uri="{BB962C8B-B14F-4D97-AF65-F5344CB8AC3E}">
        <p14:creationId xmlns:p14="http://schemas.microsoft.com/office/powerpoint/2010/main" val="3099638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da-DK" baseline="0" dirty="0"/>
              <a:t>1. Pawels et al, NEJM 1997. 2. Powand Gibson. Med J Aust 2003.  3. Bateman et al, Am J Resp Crit Care Med 2004. 4. Kerstjens et al, NEJM 2012. </a:t>
            </a:r>
            <a:r>
              <a:rPr lang="da-DK" baseline="0" dirty="0" smtClean="0"/>
              <a:t>5. Vuirchow et al, Lancet 2019. 6.Lee et al, LRM 2020  7.Kerstjen et al, ...  8. </a:t>
            </a:r>
            <a:r>
              <a:rPr lang="da-DK" baseline="0" dirty="0"/>
              <a:t>GINA Pocket Guide for Severe Asthma 2019. </a:t>
            </a:r>
            <a:r>
              <a:rPr lang="da-DK" baseline="0" dirty="0" smtClean="0"/>
              <a:t>9. </a:t>
            </a:r>
            <a:r>
              <a:rPr lang="da-DK" baseline="0" dirty="0"/>
              <a:t>Canonica et al, WAOJ 2018</a:t>
            </a:r>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15</a:t>
            </a:fld>
            <a:endParaRPr lang="it-IT" altLang="it-IT">
              <a:solidFill>
                <a:srgbClr val="000000"/>
              </a:solidFill>
            </a:endParaRPr>
          </a:p>
        </p:txBody>
      </p:sp>
    </p:spTree>
    <p:extLst>
      <p:ext uri="{BB962C8B-B14F-4D97-AF65-F5344CB8AC3E}">
        <p14:creationId xmlns:p14="http://schemas.microsoft.com/office/powerpoint/2010/main" val="1054679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da-DK" baseline="0" dirty="0"/>
              <a:t>1. Bousquet et al, Resp Med 2007.</a:t>
            </a:r>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16</a:t>
            </a:fld>
            <a:endParaRPr lang="it-IT" altLang="it-IT">
              <a:solidFill>
                <a:srgbClr val="000000"/>
              </a:solidFill>
            </a:endParaRPr>
          </a:p>
        </p:txBody>
      </p:sp>
    </p:spTree>
    <p:extLst>
      <p:ext uri="{BB962C8B-B14F-4D97-AF65-F5344CB8AC3E}">
        <p14:creationId xmlns:p14="http://schemas.microsoft.com/office/powerpoint/2010/main" val="116175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en-GB" dirty="0" smtClean="0"/>
              <a:t>1. Bateman et al, Am J </a:t>
            </a:r>
            <a:r>
              <a:rPr lang="en-GB" dirty="0" err="1" smtClean="0"/>
              <a:t>Respir</a:t>
            </a:r>
            <a:r>
              <a:rPr lang="en-GB" dirty="0" smtClean="0"/>
              <a:t> </a:t>
            </a:r>
            <a:r>
              <a:rPr lang="en-GB" dirty="0" err="1" smtClean="0"/>
              <a:t>Crit</a:t>
            </a:r>
            <a:r>
              <a:rPr lang="en-GB" dirty="0" smtClean="0"/>
              <a:t> Care Med 2007.  2. Daley-Yates P</a:t>
            </a:r>
            <a:r>
              <a:rPr lang="en-GB" baseline="0" dirty="0" smtClean="0"/>
              <a:t> et al, BJCP 2021</a:t>
            </a:r>
            <a:r>
              <a:rPr lang="en-GB" dirty="0" smtClean="0"/>
              <a:t>.</a:t>
            </a:r>
            <a:r>
              <a:rPr lang="en-GB" baseline="0" dirty="0" smtClean="0"/>
              <a:t> </a:t>
            </a:r>
            <a:r>
              <a:rPr lang="en-GB" baseline="0" dirty="0" smtClean="0">
                <a:solidFill>
                  <a:srgbClr val="FF0000"/>
                </a:solidFill>
              </a:rPr>
              <a:t>3. </a:t>
            </a:r>
            <a:r>
              <a:rPr lang="en-GB" i="1" dirty="0" smtClean="0">
                <a:solidFill>
                  <a:srgbClr val="FF0000"/>
                </a:solidFill>
              </a:rPr>
              <a:t>Slack RJ et al., J </a:t>
            </a:r>
            <a:r>
              <a:rPr lang="en-GB" i="1" dirty="0" err="1" smtClean="0">
                <a:solidFill>
                  <a:srgbClr val="FF0000"/>
                </a:solidFill>
              </a:rPr>
              <a:t>Pharmacol</a:t>
            </a:r>
            <a:r>
              <a:rPr lang="en-GB" i="1" dirty="0" smtClean="0">
                <a:solidFill>
                  <a:srgbClr val="FF0000"/>
                </a:solidFill>
              </a:rPr>
              <a:t> </a:t>
            </a:r>
            <a:r>
              <a:rPr lang="en-GB" i="1" dirty="0" err="1" smtClean="0">
                <a:solidFill>
                  <a:srgbClr val="FF0000"/>
                </a:solidFill>
              </a:rPr>
              <a:t>Exp</a:t>
            </a:r>
            <a:r>
              <a:rPr lang="en-GB" i="1" dirty="0" smtClean="0">
                <a:solidFill>
                  <a:srgbClr val="FF0000"/>
                </a:solidFill>
              </a:rPr>
              <a:t> </a:t>
            </a:r>
            <a:r>
              <a:rPr lang="en-GB" i="1" dirty="0" err="1" smtClean="0">
                <a:solidFill>
                  <a:srgbClr val="FF0000"/>
                </a:solidFill>
              </a:rPr>
              <a:t>Ther</a:t>
            </a:r>
            <a:r>
              <a:rPr lang="en-GB" i="1" dirty="0" smtClean="0">
                <a:solidFill>
                  <a:srgbClr val="FF0000"/>
                </a:solidFill>
              </a:rPr>
              <a:t> 2013</a:t>
            </a:r>
            <a:r>
              <a:rPr lang="en-GB" dirty="0" smtClean="0"/>
              <a:t>. 4. Woodcock et al, Lancet 2017</a:t>
            </a:r>
          </a:p>
          <a:p>
            <a:endParaRPr lang="en-GB" dirty="0"/>
          </a:p>
        </p:txBody>
      </p:sp>
      <p:sp>
        <p:nvSpPr>
          <p:cNvPr id="4" name="Segnaposto numero diapositiva 3"/>
          <p:cNvSpPr>
            <a:spLocks noGrp="1"/>
          </p:cNvSpPr>
          <p:nvPr>
            <p:ph type="sldNum" sz="quarter" idx="5"/>
          </p:nvPr>
        </p:nvSpPr>
        <p:spPr/>
        <p:txBody>
          <a:bodyPr/>
          <a:lstStyle/>
          <a:p>
            <a:pPr>
              <a:defRPr/>
            </a:pPr>
            <a:fld id="{E95E7326-711F-42D1-A1B1-A7A585F711CE}" type="slidenum">
              <a:rPr lang="it-IT" altLang="it-IT" smtClean="0"/>
              <a:pPr>
                <a:defRPr/>
              </a:pPr>
              <a:t>22</a:t>
            </a:fld>
            <a:endParaRPr lang="it-IT" altLang="it-IT"/>
          </a:p>
        </p:txBody>
      </p:sp>
    </p:spTree>
    <p:extLst>
      <p:ext uri="{BB962C8B-B14F-4D97-AF65-F5344CB8AC3E}">
        <p14:creationId xmlns:p14="http://schemas.microsoft.com/office/powerpoint/2010/main" val="3065598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06400" y="696913"/>
            <a:ext cx="6197600" cy="3486150"/>
          </a:xfrm>
        </p:spPr>
      </p:sp>
      <p:sp>
        <p:nvSpPr>
          <p:cNvPr id="3" name="Segnaposto note 2"/>
          <p:cNvSpPr>
            <a:spLocks noGrp="1"/>
          </p:cNvSpPr>
          <p:nvPr>
            <p:ph type="body" idx="1"/>
          </p:nvPr>
        </p:nvSpPr>
        <p:spPr/>
        <p:txBody>
          <a:bodyPr/>
          <a:lstStyle/>
          <a:p>
            <a:r>
              <a:rPr lang="da-DK" dirty="0" smtClean="0"/>
              <a:t>1.Kuna et al. Int J Clin Pract. 2007. 2.Bousquet et al. Respir Med. 2007.</a:t>
            </a:r>
            <a:r>
              <a:rPr lang="da-DK" baseline="0" dirty="0" smtClean="0"/>
              <a:t> </a:t>
            </a:r>
            <a:r>
              <a:rPr lang="da-DK" dirty="0" smtClean="0"/>
              <a:t>3.O’Byrne et al, NEJM 2018. 4.Bateman et al, NEJM 2018. 5.Beasley et al, NEJM 2019. 6. Hardy J et al Lancet. 2019.</a:t>
            </a:r>
            <a:r>
              <a:rPr lang="da-DK" baseline="0" dirty="0" smtClean="0"/>
              <a:t> </a:t>
            </a:r>
            <a:r>
              <a:rPr lang="da-DK" dirty="0" smtClean="0"/>
              <a:t>7.FitzGerald JM et al. Drug Saf. 2021.</a:t>
            </a:r>
            <a:r>
              <a:rPr lang="da-DK" baseline="0" dirty="0" smtClean="0"/>
              <a:t> 8</a:t>
            </a:r>
            <a:r>
              <a:rPr lang="da-DK" dirty="0" smtClean="0"/>
              <a:t>. Dahlén B, et al. Eur Respir J 2009</a:t>
            </a:r>
            <a:r>
              <a:rPr lang="da-DK" baseline="0" dirty="0" smtClean="0"/>
              <a:t>. 9</a:t>
            </a:r>
            <a:r>
              <a:rPr lang="da-DK" dirty="0" smtClean="0"/>
              <a:t>. Haahtela et al. Eur Respir J. 1991   10. Kelly et al. JACI 2010.</a:t>
            </a:r>
            <a:r>
              <a:rPr lang="da-DK" baseline="0" dirty="0" smtClean="0"/>
              <a:t> </a:t>
            </a:r>
            <a:r>
              <a:rPr lang="da-DK" dirty="0" smtClean="0"/>
              <a:t>11. Lazarinis N, et al. Thorax 2014. 12. Papi</a:t>
            </a:r>
            <a:r>
              <a:rPr lang="da-DK" baseline="0" dirty="0" smtClean="0"/>
              <a:t> et al, Allergy 2007</a:t>
            </a:r>
            <a:r>
              <a:rPr lang="da-DK" dirty="0" smtClean="0"/>
              <a:t>  13.Papi</a:t>
            </a:r>
            <a:r>
              <a:rPr lang="da-DK" baseline="0" dirty="0" smtClean="0"/>
              <a:t> et al, ERJ 2007  14.Papi et al, LRM 2013 15.Martinez et al, Lancet 2011. 16.Sumino et al, JACIip 2021. 17.Paggiaro et al, ERRM 2008</a:t>
            </a:r>
            <a:endParaRPr lang="da-DK" dirty="0" smtClean="0"/>
          </a:p>
        </p:txBody>
      </p:sp>
      <p:sp>
        <p:nvSpPr>
          <p:cNvPr id="4" name="Segnaposto numero diapositiva 3"/>
          <p:cNvSpPr>
            <a:spLocks noGrp="1"/>
          </p:cNvSpPr>
          <p:nvPr>
            <p:ph type="sldNum" sz="quarter" idx="5"/>
          </p:nvPr>
        </p:nvSpPr>
        <p:spPr/>
        <p:txBody>
          <a:bodyPr/>
          <a:lstStyle/>
          <a:p>
            <a:pPr>
              <a:defRPr/>
            </a:pPr>
            <a:fld id="{E95E7326-711F-42D1-A1B1-A7A585F711CE}" type="slidenum">
              <a:rPr lang="it-IT" altLang="it-IT" smtClean="0">
                <a:solidFill>
                  <a:srgbClr val="000000"/>
                </a:solidFill>
              </a:rPr>
              <a:pPr>
                <a:defRPr/>
              </a:pPr>
              <a:t>23</a:t>
            </a:fld>
            <a:endParaRPr lang="it-IT" altLang="it-IT">
              <a:solidFill>
                <a:srgbClr val="000000"/>
              </a:solidFill>
            </a:endParaRPr>
          </a:p>
        </p:txBody>
      </p:sp>
    </p:spTree>
    <p:extLst>
      <p:ext uri="{BB962C8B-B14F-4D97-AF65-F5344CB8AC3E}">
        <p14:creationId xmlns:p14="http://schemas.microsoft.com/office/powerpoint/2010/main" val="2912687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a:defRPr/>
            </a:pPr>
            <a:fld id="{E95E7326-711F-42D1-A1B1-A7A585F711CE}" type="slidenum">
              <a:rPr lang="it-IT" altLang="it-IT" smtClean="0">
                <a:solidFill>
                  <a:srgbClr val="000000"/>
                </a:solidFill>
              </a:rPr>
              <a:pPr>
                <a:defRPr/>
              </a:pPr>
              <a:t>24</a:t>
            </a:fld>
            <a:endParaRPr lang="it-IT" altLang="it-IT">
              <a:solidFill>
                <a:srgbClr val="000000"/>
              </a:solidFill>
            </a:endParaRPr>
          </a:p>
        </p:txBody>
      </p:sp>
    </p:spTree>
    <p:extLst>
      <p:ext uri="{BB962C8B-B14F-4D97-AF65-F5344CB8AC3E}">
        <p14:creationId xmlns:p14="http://schemas.microsoft.com/office/powerpoint/2010/main" val="1570163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it-IT" dirty="0" smtClean="0"/>
              <a:t>1. </a:t>
            </a:r>
            <a:r>
              <a:rPr lang="it-IT" dirty="0" err="1" smtClean="0"/>
              <a:t>Virchow</a:t>
            </a:r>
            <a:r>
              <a:rPr lang="it-IT" dirty="0" smtClean="0"/>
              <a:t> et al, Lancet 2019. 2. </a:t>
            </a:r>
            <a:r>
              <a:rPr lang="it-IT" dirty="0" err="1" smtClean="0"/>
              <a:t>Singh</a:t>
            </a:r>
            <a:r>
              <a:rPr lang="it-IT" dirty="0" smtClean="0"/>
              <a:t> et al, ERJ 2020</a:t>
            </a:r>
          </a:p>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25</a:t>
            </a:fld>
            <a:endParaRPr lang="it-IT" altLang="it-IT">
              <a:solidFill>
                <a:srgbClr val="000000"/>
              </a:solidFill>
            </a:endParaRPr>
          </a:p>
        </p:txBody>
      </p:sp>
    </p:spTree>
    <p:extLst>
      <p:ext uri="{BB962C8B-B14F-4D97-AF65-F5344CB8AC3E}">
        <p14:creationId xmlns:p14="http://schemas.microsoft.com/office/powerpoint/2010/main" val="14316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en-GB" dirty="0" smtClean="0"/>
              <a:t>1.Baj et al, ERJ 2007.  2.Saglani et al, ERJ 2015. 3.</a:t>
            </a:r>
            <a:r>
              <a:rPr lang="en-GB" baseline="0" dirty="0" smtClean="0"/>
              <a:t>Dahl et al, </a:t>
            </a:r>
            <a:r>
              <a:rPr lang="en-GB" baseline="0" dirty="0" err="1" smtClean="0"/>
              <a:t>Respir</a:t>
            </a:r>
            <a:r>
              <a:rPr lang="en-GB" baseline="0" dirty="0" smtClean="0"/>
              <a:t> Med 2006.</a:t>
            </a:r>
            <a:r>
              <a:rPr lang="en-GB" dirty="0" smtClean="0"/>
              <a:t> 4. Daley-Yates</a:t>
            </a:r>
            <a:r>
              <a:rPr lang="en-GB" baseline="0" dirty="0" smtClean="0"/>
              <a:t> et al</a:t>
            </a:r>
            <a:r>
              <a:rPr lang="en-GB" dirty="0" smtClean="0"/>
              <a:t>. BJCP 2015.</a:t>
            </a:r>
            <a:r>
              <a:rPr lang="en-GB" baseline="0" dirty="0" smtClean="0"/>
              <a:t> 5.</a:t>
            </a:r>
            <a:r>
              <a:rPr lang="en-GB" dirty="0" smtClean="0"/>
              <a:t>Canonica et al, WAOJ 2018.</a:t>
            </a:r>
            <a:endParaRPr lang="en-GB" dirty="0"/>
          </a:p>
        </p:txBody>
      </p:sp>
      <p:sp>
        <p:nvSpPr>
          <p:cNvPr id="4" name="Segnaposto numero diapositiva 3"/>
          <p:cNvSpPr>
            <a:spLocks noGrp="1"/>
          </p:cNvSpPr>
          <p:nvPr>
            <p:ph type="sldNum" sz="quarter" idx="5"/>
          </p:nvPr>
        </p:nvSpPr>
        <p:spPr/>
        <p:txBody>
          <a:bodyPr/>
          <a:lstStyle/>
          <a:p>
            <a:pPr>
              <a:defRPr/>
            </a:pPr>
            <a:fld id="{E95E7326-711F-42D1-A1B1-A7A585F711CE}" type="slidenum">
              <a:rPr lang="it-IT" altLang="it-IT" smtClean="0"/>
              <a:pPr>
                <a:defRPr/>
              </a:pPr>
              <a:t>2</a:t>
            </a:fld>
            <a:endParaRPr lang="it-IT" altLang="it-IT"/>
          </a:p>
        </p:txBody>
      </p:sp>
    </p:spTree>
    <p:extLst>
      <p:ext uri="{BB962C8B-B14F-4D97-AF65-F5344CB8AC3E}">
        <p14:creationId xmlns:p14="http://schemas.microsoft.com/office/powerpoint/2010/main" val="4214805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it-IT" dirty="0" smtClean="0"/>
              <a:t>1.Lee et al, LRM 2020. 2.Vaidya 2016</a:t>
            </a:r>
            <a:r>
              <a:rPr lang="it-IT" baseline="0" dirty="0" smtClean="0"/>
              <a:t> </a:t>
            </a:r>
            <a:r>
              <a:rPr lang="it-IT" dirty="0" smtClean="0"/>
              <a:t>clinicaltrials.gov.</a:t>
            </a:r>
            <a:r>
              <a:rPr lang="it-IT" baseline="0" dirty="0" smtClean="0"/>
              <a:t> 3.Kersjen et al, LRM 2020.</a:t>
            </a:r>
            <a:endParaRPr lang="it-IT" dirty="0" smtClean="0"/>
          </a:p>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26</a:t>
            </a:fld>
            <a:endParaRPr lang="it-IT" altLang="it-IT">
              <a:solidFill>
                <a:srgbClr val="000000"/>
              </a:solidFill>
            </a:endParaRPr>
          </a:p>
        </p:txBody>
      </p:sp>
    </p:spTree>
    <p:extLst>
      <p:ext uri="{BB962C8B-B14F-4D97-AF65-F5344CB8AC3E}">
        <p14:creationId xmlns:p14="http://schemas.microsoft.com/office/powerpoint/2010/main" val="1794348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it-IT" dirty="0"/>
              <a:t>1. </a:t>
            </a:r>
            <a:r>
              <a:rPr lang="it-IT" dirty="0" err="1"/>
              <a:t>Lin</a:t>
            </a:r>
            <a:r>
              <a:rPr lang="it-IT" dirty="0"/>
              <a:t> et al, JAMA 2013. 2. </a:t>
            </a:r>
            <a:r>
              <a:rPr lang="it-IT" dirty="0" err="1"/>
              <a:t>Calderon</a:t>
            </a:r>
            <a:r>
              <a:rPr lang="it-IT"/>
              <a:t> et al, JACI 2013. 3. </a:t>
            </a:r>
            <a:r>
              <a:rPr lang="it-IT" dirty="0" err="1"/>
              <a:t>Virchow</a:t>
            </a:r>
            <a:r>
              <a:rPr lang="it-IT" dirty="0"/>
              <a:t> et al. JAMA 2016</a:t>
            </a:r>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pPr>
                <a:defRPr/>
              </a:pPr>
              <a:t>27</a:t>
            </a:fld>
            <a:endParaRPr lang="it-IT" altLang="it-IT"/>
          </a:p>
        </p:txBody>
      </p:sp>
    </p:spTree>
    <p:extLst>
      <p:ext uri="{BB962C8B-B14F-4D97-AF65-F5344CB8AC3E}">
        <p14:creationId xmlns:p14="http://schemas.microsoft.com/office/powerpoint/2010/main" val="4074108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a:spLocks noGrp="1" noChangeArrowheads="1"/>
          </p:cNvSpPr>
          <p:nvPr>
            <p:ph type="sldNum" sz="quarter" idx="5"/>
          </p:nvPr>
        </p:nvSpPr>
        <p:spPr>
          <a:noFill/>
        </p:spPr>
        <p:txBody>
          <a:bodyPr/>
          <a:lstStyle/>
          <a:p>
            <a:fld id="{9A23CF8A-76DD-45B4-9FB8-C9859DA9B2B7}" type="slidenum">
              <a:rPr lang="it-IT" altLang="it-IT" smtClean="0">
                <a:latin typeface="Arial" charset="0"/>
                <a:cs typeface="Arial" charset="0"/>
              </a:rPr>
              <a:pPr/>
              <a:t>3</a:t>
            </a:fld>
            <a:endParaRPr lang="it-IT" altLang="it-IT">
              <a:latin typeface="Arial" charset="0"/>
              <a:cs typeface="Arial" charset="0"/>
            </a:endParaRPr>
          </a:p>
        </p:txBody>
      </p:sp>
      <p:sp>
        <p:nvSpPr>
          <p:cNvPr id="196610" name="Rectangle 2"/>
          <p:cNvSpPr>
            <a:spLocks noGrp="1" noRot="1" noChangeAspect="1" noChangeArrowheads="1" noTextEdit="1"/>
          </p:cNvSpPr>
          <p:nvPr>
            <p:ph type="sldImg"/>
          </p:nvPr>
        </p:nvSpPr>
        <p:spPr>
          <a:xfrm>
            <a:off x="106363" y="733425"/>
            <a:ext cx="6511925" cy="3663950"/>
          </a:xfrm>
          <a:ln/>
        </p:spPr>
      </p:sp>
      <p:sp>
        <p:nvSpPr>
          <p:cNvPr id="196611" name="Rectangle 3"/>
          <p:cNvSpPr>
            <a:spLocks noGrp="1" noChangeArrowheads="1"/>
          </p:cNvSpPr>
          <p:nvPr>
            <p:ph type="body" idx="1"/>
          </p:nvPr>
        </p:nvSpPr>
        <p:spPr>
          <a:noFill/>
          <a:ln/>
        </p:spPr>
        <p:txBody>
          <a:bodyPr/>
          <a:lstStyle/>
          <a:p>
            <a:pPr eaLnBrk="1" hangingPunct="1"/>
            <a:endParaRPr lang="it-IT" altLang="it-IT" dirty="0"/>
          </a:p>
        </p:txBody>
      </p:sp>
    </p:spTree>
    <p:extLst>
      <p:ext uri="{BB962C8B-B14F-4D97-AF65-F5344CB8AC3E}">
        <p14:creationId xmlns:p14="http://schemas.microsoft.com/office/powerpoint/2010/main" val="249454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pPr>
                <a:defRPr/>
              </a:pPr>
              <a:t>4</a:t>
            </a:fld>
            <a:endParaRPr lang="it-IT" altLang="it-IT"/>
          </a:p>
        </p:txBody>
      </p:sp>
    </p:spTree>
    <p:extLst>
      <p:ext uri="{BB962C8B-B14F-4D97-AF65-F5344CB8AC3E}">
        <p14:creationId xmlns:p14="http://schemas.microsoft.com/office/powerpoint/2010/main" val="1214777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pPr>
                <a:defRPr/>
              </a:pPr>
              <a:t>6</a:t>
            </a:fld>
            <a:endParaRPr lang="it-IT" altLang="it-IT"/>
          </a:p>
        </p:txBody>
      </p:sp>
    </p:spTree>
    <p:extLst>
      <p:ext uri="{BB962C8B-B14F-4D97-AF65-F5344CB8AC3E}">
        <p14:creationId xmlns:p14="http://schemas.microsoft.com/office/powerpoint/2010/main" val="2746335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pPr>
                <a:defRPr/>
              </a:pPr>
              <a:t>7</a:t>
            </a:fld>
            <a:endParaRPr lang="it-IT" altLang="it-IT"/>
          </a:p>
        </p:txBody>
      </p:sp>
    </p:spTree>
    <p:extLst>
      <p:ext uri="{BB962C8B-B14F-4D97-AF65-F5344CB8AC3E}">
        <p14:creationId xmlns:p14="http://schemas.microsoft.com/office/powerpoint/2010/main" val="2667671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pPr marL="0" indent="0">
              <a:buNone/>
            </a:pPr>
            <a:r>
              <a:rPr lang="it-IT" dirty="0" smtClean="0"/>
              <a:t>1.Dusser </a:t>
            </a:r>
            <a:r>
              <a:rPr lang="it-IT" dirty="0"/>
              <a:t>et al. </a:t>
            </a:r>
            <a:r>
              <a:rPr lang="it-IT" dirty="0" err="1"/>
              <a:t>Allergy</a:t>
            </a:r>
            <a:r>
              <a:rPr lang="it-IT" dirty="0"/>
              <a:t> 2007. </a:t>
            </a:r>
            <a:r>
              <a:rPr lang="it-IT" dirty="0" smtClean="0"/>
              <a:t>2.Suissa </a:t>
            </a:r>
            <a:r>
              <a:rPr lang="it-IT" dirty="0"/>
              <a:t>et al. </a:t>
            </a:r>
            <a:r>
              <a:rPr lang="it-IT" dirty="0" err="1"/>
              <a:t>Am</a:t>
            </a:r>
            <a:r>
              <a:rPr lang="it-IT" dirty="0"/>
              <a:t> J </a:t>
            </a:r>
            <a:r>
              <a:rPr lang="it-IT" dirty="0" err="1"/>
              <a:t>Respir</a:t>
            </a:r>
            <a:r>
              <a:rPr lang="it-IT" dirty="0"/>
              <a:t> </a:t>
            </a:r>
            <a:r>
              <a:rPr lang="it-IT" dirty="0" err="1"/>
              <a:t>Crit</a:t>
            </a:r>
            <a:r>
              <a:rPr lang="it-IT" dirty="0"/>
              <a:t> Care </a:t>
            </a:r>
            <a:r>
              <a:rPr lang="it-IT" dirty="0" err="1"/>
              <a:t>Med</a:t>
            </a:r>
            <a:r>
              <a:rPr lang="it-IT" dirty="0"/>
              <a:t> 1994.</a:t>
            </a:r>
            <a:r>
              <a:rPr lang="it-IT" baseline="0" dirty="0"/>
              <a:t> </a:t>
            </a:r>
            <a:r>
              <a:rPr lang="it-IT" baseline="0" dirty="0" smtClean="0"/>
              <a:t>3.Stanford </a:t>
            </a:r>
            <a:r>
              <a:rPr lang="it-IT" baseline="0" dirty="0"/>
              <a:t>et al. </a:t>
            </a:r>
            <a:r>
              <a:rPr lang="it-IT" baseline="0" dirty="0" err="1"/>
              <a:t>Annals</a:t>
            </a:r>
            <a:r>
              <a:rPr lang="it-IT" baseline="0" dirty="0"/>
              <a:t> of </a:t>
            </a:r>
            <a:r>
              <a:rPr lang="it-IT" baseline="0" dirty="0" err="1"/>
              <a:t>Allergy</a:t>
            </a:r>
            <a:r>
              <a:rPr lang="it-IT" baseline="0" dirty="0"/>
              <a:t>, </a:t>
            </a:r>
            <a:r>
              <a:rPr lang="it-IT" baseline="0" dirty="0" err="1"/>
              <a:t>Asthma</a:t>
            </a:r>
            <a:r>
              <a:rPr lang="it-IT" baseline="0" dirty="0"/>
              <a:t> &amp; </a:t>
            </a:r>
            <a:r>
              <a:rPr lang="it-IT" baseline="0" dirty="0" err="1"/>
              <a:t>Immunology</a:t>
            </a:r>
            <a:r>
              <a:rPr lang="it-IT" baseline="0" dirty="0"/>
              <a:t> 2012. 4. </a:t>
            </a:r>
            <a:r>
              <a:rPr lang="it-IT" baseline="0" dirty="0" err="1"/>
              <a:t>Aldridge</a:t>
            </a:r>
            <a:r>
              <a:rPr lang="it-IT" baseline="0" dirty="0"/>
              <a:t> et al, </a:t>
            </a:r>
            <a:r>
              <a:rPr lang="it-IT" baseline="0" dirty="0" err="1"/>
              <a:t>Am</a:t>
            </a:r>
            <a:r>
              <a:rPr lang="it-IT" baseline="0" dirty="0"/>
              <a:t> J </a:t>
            </a:r>
            <a:r>
              <a:rPr lang="it-IT" baseline="0" dirty="0" err="1"/>
              <a:t>Respir</a:t>
            </a:r>
            <a:r>
              <a:rPr lang="it-IT" baseline="0" dirty="0"/>
              <a:t> </a:t>
            </a:r>
            <a:r>
              <a:rPr lang="it-IT" baseline="0" dirty="0" err="1"/>
              <a:t>Crit</a:t>
            </a:r>
            <a:r>
              <a:rPr lang="it-IT" baseline="0" dirty="0"/>
              <a:t> Care </a:t>
            </a:r>
            <a:r>
              <a:rPr lang="it-IT" baseline="0" dirty="0" err="1"/>
              <a:t>Med</a:t>
            </a:r>
            <a:r>
              <a:rPr lang="it-IT" baseline="0" dirty="0"/>
              <a:t> 2000. </a:t>
            </a:r>
            <a:r>
              <a:rPr lang="it-IT" baseline="0" dirty="0" smtClean="0"/>
              <a:t>5.</a:t>
            </a:r>
            <a:r>
              <a:rPr lang="da-DK" baseline="0" dirty="0" smtClean="0"/>
              <a:t>FitzGerald et al. Drug Saf. 2021  6. O'Byrne  et al. Lancet Respir Med. 2021 7.</a:t>
            </a:r>
            <a:r>
              <a:rPr lang="it-IT" baseline="0" dirty="0" smtClean="0"/>
              <a:t> </a:t>
            </a:r>
            <a:r>
              <a:rPr lang="it-IT" baseline="0" dirty="0" err="1"/>
              <a:t>Pawels</a:t>
            </a:r>
            <a:r>
              <a:rPr lang="it-IT" baseline="0" dirty="0"/>
              <a:t> et al. Lancet 2003. </a:t>
            </a:r>
            <a:r>
              <a:rPr lang="it-IT" baseline="0" dirty="0" smtClean="0"/>
              <a:t>8. </a:t>
            </a:r>
            <a:r>
              <a:rPr lang="it-IT" baseline="0" dirty="0" err="1"/>
              <a:t>Reddel</a:t>
            </a:r>
            <a:r>
              <a:rPr lang="it-IT" baseline="0" dirty="0"/>
              <a:t> et al. Lancet 2017. </a:t>
            </a:r>
            <a:r>
              <a:rPr lang="it-IT" baseline="0" dirty="0" smtClean="0"/>
              <a:t>9. </a:t>
            </a:r>
            <a:r>
              <a:rPr lang="it-IT" baseline="0" dirty="0" err="1"/>
              <a:t>Cochrane</a:t>
            </a:r>
            <a:r>
              <a:rPr lang="it-IT" baseline="0" dirty="0"/>
              <a:t> </a:t>
            </a:r>
            <a:r>
              <a:rPr lang="it-IT" baseline="0" dirty="0" err="1" smtClean="0"/>
              <a:t>revision</a:t>
            </a:r>
            <a:r>
              <a:rPr lang="it-IT" baseline="0" dirty="0" smtClean="0"/>
              <a:t>, </a:t>
            </a:r>
            <a:r>
              <a:rPr lang="it-IT" baseline="0" dirty="0" err="1"/>
              <a:t>Chest</a:t>
            </a:r>
            <a:r>
              <a:rPr lang="it-IT" baseline="0" dirty="0"/>
              <a:t> 2000</a:t>
            </a:r>
            <a:r>
              <a:rPr lang="it-IT" baseline="0" dirty="0" smtClean="0"/>
              <a:t>.</a:t>
            </a:r>
            <a:endParaRPr lang="it-IT" dirty="0"/>
          </a:p>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8</a:t>
            </a:fld>
            <a:endParaRPr lang="it-IT" altLang="it-IT">
              <a:solidFill>
                <a:srgbClr val="000000"/>
              </a:solidFill>
            </a:endParaRPr>
          </a:p>
        </p:txBody>
      </p:sp>
    </p:spTree>
    <p:extLst>
      <p:ext uri="{BB962C8B-B14F-4D97-AF65-F5344CB8AC3E}">
        <p14:creationId xmlns:p14="http://schemas.microsoft.com/office/powerpoint/2010/main" val="3568651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it-IT" dirty="0"/>
              <a:t>1.</a:t>
            </a:r>
            <a:r>
              <a:rPr lang="it-IT" baseline="0" dirty="0"/>
              <a:t> </a:t>
            </a:r>
            <a:r>
              <a:rPr lang="it-IT" baseline="0" dirty="0" err="1"/>
              <a:t>Boushey</a:t>
            </a:r>
            <a:r>
              <a:rPr lang="it-IT" baseline="0" dirty="0"/>
              <a:t> et al, NEJM 2005.  2. Papi et al, NEJM 2007. 3. </a:t>
            </a:r>
            <a:r>
              <a:rPr lang="it-IT" baseline="0" dirty="0" err="1"/>
              <a:t>O’Byrne</a:t>
            </a:r>
            <a:r>
              <a:rPr lang="it-IT" baseline="0" dirty="0"/>
              <a:t> et al, NEJM 2018. 4. </a:t>
            </a:r>
            <a:r>
              <a:rPr lang="it-IT" baseline="0" dirty="0" err="1"/>
              <a:t>Bateman</a:t>
            </a:r>
            <a:r>
              <a:rPr lang="it-IT" baseline="0" dirty="0"/>
              <a:t> et al, NEJM 2018. 5. </a:t>
            </a:r>
            <a:r>
              <a:rPr lang="it-IT" baseline="0" dirty="0" err="1"/>
              <a:t>Beasley</a:t>
            </a:r>
            <a:r>
              <a:rPr lang="it-IT" baseline="0" dirty="0"/>
              <a:t> et al, NEJM 2019</a:t>
            </a:r>
            <a:r>
              <a:rPr lang="it-IT" baseline="0" dirty="0" smtClean="0"/>
              <a:t>. 6.Hardy et al, Lancet. 2019</a:t>
            </a:r>
            <a:endParaRPr lang="it-IT" dirty="0"/>
          </a:p>
          <a:p>
            <a:endParaRPr lang="it-IT" dirty="0"/>
          </a:p>
          <a:p>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9</a:t>
            </a:fld>
            <a:endParaRPr lang="it-IT" altLang="it-IT">
              <a:solidFill>
                <a:srgbClr val="000000"/>
              </a:solidFill>
            </a:endParaRPr>
          </a:p>
        </p:txBody>
      </p:sp>
    </p:spTree>
    <p:extLst>
      <p:ext uri="{BB962C8B-B14F-4D97-AF65-F5344CB8AC3E}">
        <p14:creationId xmlns:p14="http://schemas.microsoft.com/office/powerpoint/2010/main" val="3597679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6363" y="733425"/>
            <a:ext cx="6511925" cy="3663950"/>
          </a:xfrm>
        </p:spPr>
      </p:sp>
      <p:sp>
        <p:nvSpPr>
          <p:cNvPr id="3" name="Segnaposto note 2"/>
          <p:cNvSpPr>
            <a:spLocks noGrp="1"/>
          </p:cNvSpPr>
          <p:nvPr>
            <p:ph type="body" idx="1"/>
          </p:nvPr>
        </p:nvSpPr>
        <p:spPr/>
        <p:txBody>
          <a:bodyPr/>
          <a:lstStyle/>
          <a:p>
            <a:r>
              <a:rPr lang="it-IT" dirty="0" smtClean="0"/>
              <a:t>1. </a:t>
            </a:r>
            <a:r>
              <a:rPr lang="it-IT" dirty="0" err="1" smtClean="0"/>
              <a:t>O’Byrne</a:t>
            </a:r>
            <a:r>
              <a:rPr lang="it-IT" dirty="0" smtClean="0"/>
              <a:t> et al, NEJM 2018. 2. </a:t>
            </a:r>
            <a:r>
              <a:rPr lang="it-IT" dirty="0" err="1" smtClean="0"/>
              <a:t>Bateman</a:t>
            </a:r>
            <a:r>
              <a:rPr lang="it-IT" dirty="0" smtClean="0"/>
              <a:t> et al, NEJM 2018. 3. Papi et al, NEJM 2007</a:t>
            </a:r>
            <a:endParaRPr lang="it-IT" dirty="0"/>
          </a:p>
        </p:txBody>
      </p:sp>
      <p:sp>
        <p:nvSpPr>
          <p:cNvPr id="4" name="Segnaposto numero diapositiva 3"/>
          <p:cNvSpPr>
            <a:spLocks noGrp="1"/>
          </p:cNvSpPr>
          <p:nvPr>
            <p:ph type="sldNum" sz="quarter" idx="10"/>
          </p:nvPr>
        </p:nvSpPr>
        <p:spPr/>
        <p:txBody>
          <a:bodyPr/>
          <a:lstStyle/>
          <a:p>
            <a:pPr>
              <a:defRPr/>
            </a:pPr>
            <a:fld id="{E95E7326-711F-42D1-A1B1-A7A585F711CE}" type="slidenum">
              <a:rPr lang="it-IT" altLang="it-IT" smtClean="0">
                <a:solidFill>
                  <a:srgbClr val="000000"/>
                </a:solidFill>
              </a:rPr>
              <a:pPr>
                <a:defRPr/>
              </a:pPr>
              <a:t>10</a:t>
            </a:fld>
            <a:endParaRPr lang="it-IT" altLang="it-IT">
              <a:solidFill>
                <a:srgbClr val="000000"/>
              </a:solidFill>
            </a:endParaRPr>
          </a:p>
        </p:txBody>
      </p:sp>
    </p:spTree>
    <p:extLst>
      <p:ext uri="{BB962C8B-B14F-4D97-AF65-F5344CB8AC3E}">
        <p14:creationId xmlns:p14="http://schemas.microsoft.com/office/powerpoint/2010/main" val="1787495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8"/>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278EBA-50CE-473F-A8BC-E87172B84E80}" type="slidenum">
              <a:rPr lang="it-IT" altLang="it-IT"/>
              <a:pPr>
                <a:defRPr/>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917B8A4-6439-4A76-939D-F9B0CA50C53A}" type="slidenum">
              <a:rPr lang="it-IT" altLang="it-IT"/>
              <a:pPr>
                <a:defRPr/>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1"/>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1"/>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270E173-1E57-436C-9145-57555540A33A}" type="slidenum">
              <a:rPr lang="it-IT" altLang="it-IT"/>
              <a:pPr>
                <a:defRPr/>
              </a:pPr>
              <a:t>‹N›</a:t>
            </a:fld>
            <a:endParaRPr lang="it-IT"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olo e grafico">
    <p:spTree>
      <p:nvGrpSpPr>
        <p:cNvPr id="1" name=""/>
        <p:cNvGrpSpPr/>
        <p:nvPr/>
      </p:nvGrpSpPr>
      <p:grpSpPr>
        <a:xfrm>
          <a:off x="0" y="0"/>
          <a:ext cx="0" cy="0"/>
          <a:chOff x="0" y="0"/>
          <a:chExt cx="0" cy="0"/>
        </a:xfrm>
      </p:grpSpPr>
      <p:sp>
        <p:nvSpPr>
          <p:cNvPr id="4" name="CasellaDiTesto 3"/>
          <p:cNvSpPr txBox="1">
            <a:spLocks noChangeArrowheads="1"/>
          </p:cNvSpPr>
          <p:nvPr/>
        </p:nvSpPr>
        <p:spPr bwMode="auto">
          <a:xfrm>
            <a:off x="7437738" y="714375"/>
            <a:ext cx="2474844" cy="307777"/>
          </a:xfrm>
          <a:prstGeom prst="rect">
            <a:avLst/>
          </a:prstGeom>
          <a:noFill/>
          <a:ln>
            <a:noFill/>
          </a:ln>
          <a:extLst/>
        </p:spPr>
        <p:txBody>
          <a:bodyPr wrap="none">
            <a:spAutoFit/>
          </a:bodyPr>
          <a:lstStyle>
            <a:lvl1pPr eaLnBrk="0" hangingPunct="0">
              <a:defRPr b="1">
                <a:solidFill>
                  <a:srgbClr val="000099"/>
                </a:solidFill>
                <a:latin typeface="Arial" pitchFamily="34" charset="0"/>
              </a:defRPr>
            </a:lvl1pPr>
            <a:lvl2pPr marL="742950" indent="-285750" eaLnBrk="0" hangingPunct="0">
              <a:defRPr b="1">
                <a:solidFill>
                  <a:srgbClr val="000099"/>
                </a:solidFill>
                <a:latin typeface="Arial" pitchFamily="34" charset="0"/>
              </a:defRPr>
            </a:lvl2pPr>
            <a:lvl3pPr marL="1143000" indent="-228600" eaLnBrk="0" hangingPunct="0">
              <a:defRPr b="1">
                <a:solidFill>
                  <a:srgbClr val="000099"/>
                </a:solidFill>
                <a:latin typeface="Arial" pitchFamily="34" charset="0"/>
              </a:defRPr>
            </a:lvl3pPr>
            <a:lvl4pPr marL="1600200" indent="-228600" eaLnBrk="0" hangingPunct="0">
              <a:defRPr b="1">
                <a:solidFill>
                  <a:srgbClr val="000099"/>
                </a:solidFill>
                <a:latin typeface="Arial" pitchFamily="34" charset="0"/>
              </a:defRPr>
            </a:lvl4pPr>
            <a:lvl5pPr marL="2057400" indent="-228600" eaLnBrk="0" hangingPunct="0">
              <a:defRPr b="1">
                <a:solidFill>
                  <a:srgbClr val="000099"/>
                </a:solidFill>
                <a:latin typeface="Arial" pitchFamily="34" charset="0"/>
              </a:defRPr>
            </a:lvl5pPr>
            <a:lvl6pPr marL="2514600" indent="-228600" algn="ctr" eaLnBrk="0" fontAlgn="base" hangingPunct="0">
              <a:spcBef>
                <a:spcPct val="0"/>
              </a:spcBef>
              <a:spcAft>
                <a:spcPct val="0"/>
              </a:spcAft>
              <a:defRPr b="1">
                <a:solidFill>
                  <a:srgbClr val="000099"/>
                </a:solidFill>
                <a:latin typeface="Arial" pitchFamily="34" charset="0"/>
              </a:defRPr>
            </a:lvl6pPr>
            <a:lvl7pPr marL="2971800" indent="-228600" algn="ctr" eaLnBrk="0" fontAlgn="base" hangingPunct="0">
              <a:spcBef>
                <a:spcPct val="0"/>
              </a:spcBef>
              <a:spcAft>
                <a:spcPct val="0"/>
              </a:spcAft>
              <a:defRPr b="1">
                <a:solidFill>
                  <a:srgbClr val="000099"/>
                </a:solidFill>
                <a:latin typeface="Arial" pitchFamily="34" charset="0"/>
              </a:defRPr>
            </a:lvl7pPr>
            <a:lvl8pPr marL="3429000" indent="-228600" algn="ctr" eaLnBrk="0" fontAlgn="base" hangingPunct="0">
              <a:spcBef>
                <a:spcPct val="0"/>
              </a:spcBef>
              <a:spcAft>
                <a:spcPct val="0"/>
              </a:spcAft>
              <a:defRPr b="1">
                <a:solidFill>
                  <a:srgbClr val="000099"/>
                </a:solidFill>
                <a:latin typeface="Arial" pitchFamily="34" charset="0"/>
              </a:defRPr>
            </a:lvl8pPr>
            <a:lvl9pPr marL="3886200" indent="-228600" algn="ctr" eaLnBrk="0" fontAlgn="base" hangingPunct="0">
              <a:spcBef>
                <a:spcPct val="0"/>
              </a:spcBef>
              <a:spcAft>
                <a:spcPct val="0"/>
              </a:spcAft>
              <a:defRPr b="1">
                <a:solidFill>
                  <a:srgbClr val="000099"/>
                </a:solidFill>
                <a:latin typeface="Arial" pitchFamily="34" charset="0"/>
              </a:defRPr>
            </a:lvl9pPr>
          </a:lstStyle>
          <a:p>
            <a:pPr algn="ctr" eaLnBrk="1" hangingPunct="1">
              <a:defRPr/>
            </a:pPr>
            <a:r>
              <a:rPr lang="it-IT" sz="1400" b="0">
                <a:solidFill>
                  <a:srgbClr val="6699FF"/>
                </a:solidFill>
                <a:latin typeface="AmerType Md BT" pitchFamily="18" charset="0"/>
                <a:cs typeface="Arial" pitchFamily="34" charset="0"/>
              </a:rPr>
              <a:t>Progetto Mondiale ASMA 2010</a:t>
            </a:r>
          </a:p>
        </p:txBody>
      </p:sp>
      <p:sp>
        <p:nvSpPr>
          <p:cNvPr id="5" name="CasellaDiTesto 4"/>
          <p:cNvSpPr txBox="1">
            <a:spLocks noChangeArrowheads="1"/>
          </p:cNvSpPr>
          <p:nvPr userDrawn="1"/>
        </p:nvSpPr>
        <p:spPr bwMode="auto">
          <a:xfrm>
            <a:off x="7437738" y="714375"/>
            <a:ext cx="2474844" cy="307777"/>
          </a:xfrm>
          <a:prstGeom prst="rect">
            <a:avLst/>
          </a:prstGeom>
          <a:noFill/>
          <a:ln>
            <a:noFill/>
          </a:ln>
          <a:extLst/>
        </p:spPr>
        <p:txBody>
          <a:bodyPr wrap="none">
            <a:spAutoFit/>
          </a:bodyPr>
          <a:lstStyle>
            <a:lvl1pPr eaLnBrk="0" hangingPunct="0">
              <a:defRPr b="1">
                <a:solidFill>
                  <a:srgbClr val="000099"/>
                </a:solidFill>
                <a:latin typeface="Arial" pitchFamily="34" charset="0"/>
              </a:defRPr>
            </a:lvl1pPr>
            <a:lvl2pPr marL="742950" indent="-285750" eaLnBrk="0" hangingPunct="0">
              <a:defRPr b="1">
                <a:solidFill>
                  <a:srgbClr val="000099"/>
                </a:solidFill>
                <a:latin typeface="Arial" pitchFamily="34" charset="0"/>
              </a:defRPr>
            </a:lvl2pPr>
            <a:lvl3pPr marL="1143000" indent="-228600" eaLnBrk="0" hangingPunct="0">
              <a:defRPr b="1">
                <a:solidFill>
                  <a:srgbClr val="000099"/>
                </a:solidFill>
                <a:latin typeface="Arial" pitchFamily="34" charset="0"/>
              </a:defRPr>
            </a:lvl3pPr>
            <a:lvl4pPr marL="1600200" indent="-228600" eaLnBrk="0" hangingPunct="0">
              <a:defRPr b="1">
                <a:solidFill>
                  <a:srgbClr val="000099"/>
                </a:solidFill>
                <a:latin typeface="Arial" pitchFamily="34" charset="0"/>
              </a:defRPr>
            </a:lvl4pPr>
            <a:lvl5pPr marL="2057400" indent="-228600" eaLnBrk="0" hangingPunct="0">
              <a:defRPr b="1">
                <a:solidFill>
                  <a:srgbClr val="000099"/>
                </a:solidFill>
                <a:latin typeface="Arial" pitchFamily="34" charset="0"/>
              </a:defRPr>
            </a:lvl5pPr>
            <a:lvl6pPr marL="2514600" indent="-228600" algn="ctr" eaLnBrk="0" fontAlgn="base" hangingPunct="0">
              <a:spcBef>
                <a:spcPct val="0"/>
              </a:spcBef>
              <a:spcAft>
                <a:spcPct val="0"/>
              </a:spcAft>
              <a:defRPr b="1">
                <a:solidFill>
                  <a:srgbClr val="000099"/>
                </a:solidFill>
                <a:latin typeface="Arial" pitchFamily="34" charset="0"/>
              </a:defRPr>
            </a:lvl6pPr>
            <a:lvl7pPr marL="2971800" indent="-228600" algn="ctr" eaLnBrk="0" fontAlgn="base" hangingPunct="0">
              <a:spcBef>
                <a:spcPct val="0"/>
              </a:spcBef>
              <a:spcAft>
                <a:spcPct val="0"/>
              </a:spcAft>
              <a:defRPr b="1">
                <a:solidFill>
                  <a:srgbClr val="000099"/>
                </a:solidFill>
                <a:latin typeface="Arial" pitchFamily="34" charset="0"/>
              </a:defRPr>
            </a:lvl7pPr>
            <a:lvl8pPr marL="3429000" indent="-228600" algn="ctr" eaLnBrk="0" fontAlgn="base" hangingPunct="0">
              <a:spcBef>
                <a:spcPct val="0"/>
              </a:spcBef>
              <a:spcAft>
                <a:spcPct val="0"/>
              </a:spcAft>
              <a:defRPr b="1">
                <a:solidFill>
                  <a:srgbClr val="000099"/>
                </a:solidFill>
                <a:latin typeface="Arial" pitchFamily="34" charset="0"/>
              </a:defRPr>
            </a:lvl8pPr>
            <a:lvl9pPr marL="3886200" indent="-228600" algn="ctr" eaLnBrk="0" fontAlgn="base" hangingPunct="0">
              <a:spcBef>
                <a:spcPct val="0"/>
              </a:spcBef>
              <a:spcAft>
                <a:spcPct val="0"/>
              </a:spcAft>
              <a:defRPr b="1">
                <a:solidFill>
                  <a:srgbClr val="000099"/>
                </a:solidFill>
                <a:latin typeface="Arial" pitchFamily="34" charset="0"/>
              </a:defRPr>
            </a:lvl9pPr>
          </a:lstStyle>
          <a:p>
            <a:pPr algn="ctr" eaLnBrk="1" hangingPunct="1">
              <a:defRPr/>
            </a:pPr>
            <a:r>
              <a:rPr lang="it-IT" sz="1400" b="0">
                <a:solidFill>
                  <a:srgbClr val="6699FF"/>
                </a:solidFill>
                <a:latin typeface="AmerType Md BT" pitchFamily="18" charset="0"/>
                <a:cs typeface="Arial" pitchFamily="34" charset="0"/>
              </a:rPr>
              <a:t>Progetto Mondiale ASMA 2010</a:t>
            </a:r>
          </a:p>
        </p:txBody>
      </p:sp>
      <p:sp>
        <p:nvSpPr>
          <p:cNvPr id="3" name="Segnaposto grafico 2"/>
          <p:cNvSpPr>
            <a:spLocks noGrp="1"/>
          </p:cNvSpPr>
          <p:nvPr>
            <p:ph type="chart" idx="1"/>
          </p:nvPr>
        </p:nvSpPr>
        <p:spPr>
          <a:xfrm>
            <a:off x="609600" y="1600203"/>
            <a:ext cx="10972800" cy="4525963"/>
          </a:xfrm>
          <a:prstGeom prst="rect">
            <a:avLst/>
          </a:prstGeom>
        </p:spPr>
        <p:txBody>
          <a:bodyPr rtlCol="0">
            <a:normAutofit/>
          </a:bodyPr>
          <a:lstStyle>
            <a:lvl1pPr>
              <a:defRPr sz="2000">
                <a:solidFill>
                  <a:srgbClr val="000099"/>
                </a:solidFill>
                <a:latin typeface="Georgia" pitchFamily="18" charset="0"/>
              </a:defRPr>
            </a:lvl1pPr>
          </a:lstStyle>
          <a:p>
            <a:pPr lvl="0"/>
            <a:r>
              <a:rPr lang="it-IT" noProof="0"/>
              <a:t>Fare clic sull'icona per inserire un grafico</a:t>
            </a:r>
            <a:endParaRPr lang="it-IT" noProof="0" dirty="0"/>
          </a:p>
        </p:txBody>
      </p:sp>
      <p:sp>
        <p:nvSpPr>
          <p:cNvPr id="8" name="Segnaposto titolo 6"/>
          <p:cNvSpPr>
            <a:spLocks noGrp="1"/>
          </p:cNvSpPr>
          <p:nvPr>
            <p:ph type="title"/>
          </p:nvPr>
        </p:nvSpPr>
        <p:spPr bwMode="auto">
          <a:xfrm>
            <a:off x="933453" y="3"/>
            <a:ext cx="9544049" cy="714375"/>
          </a:xfrm>
          <a:prstGeom prst="rect">
            <a:avLst/>
          </a:prstGeom>
          <a:noFill/>
          <a:ln w="9525">
            <a:noFill/>
            <a:miter lim="800000"/>
            <a:headEnd/>
            <a:tailEnd/>
          </a:ln>
        </p:spPr>
        <p:txBody>
          <a:bodyPr/>
          <a:lstStyle/>
          <a:p>
            <a:pPr lvl="0"/>
            <a:r>
              <a:rPr lang="it-IT"/>
              <a:t>Fare clic per modificare lo stile del titolo</a:t>
            </a:r>
            <a:endParaRPr lang="it-IT" dirty="0"/>
          </a:p>
        </p:txBody>
      </p:sp>
      <p:sp>
        <p:nvSpPr>
          <p:cNvPr id="6" name="Rectangle 5"/>
          <p:cNvSpPr>
            <a:spLocks noGrp="1" noChangeArrowheads="1"/>
          </p:cNvSpPr>
          <p:nvPr>
            <p:ph type="ftr" sz="quarter" idx="10"/>
          </p:nvPr>
        </p:nvSpPr>
        <p:spPr/>
        <p:txBody>
          <a:bodyPr/>
          <a:lstStyle>
            <a:lvl1pPr>
              <a:defRPr>
                <a:solidFill>
                  <a:schemeClr val="bg1"/>
                </a:solidFill>
              </a:defRPr>
            </a:lvl1pPr>
          </a:lstStyle>
          <a:p>
            <a:pPr>
              <a:defRPr/>
            </a:pPr>
            <a:r>
              <a:rPr lang="it-IT"/>
              <a:t>© 2010 PROGETTO LIBRA • www.ginasma.it</a:t>
            </a:r>
          </a:p>
        </p:txBody>
      </p:sp>
      <p:sp>
        <p:nvSpPr>
          <p:cNvPr id="7" name="Rectangle 6"/>
          <p:cNvSpPr>
            <a:spLocks noGrp="1" noChangeArrowheads="1"/>
          </p:cNvSpPr>
          <p:nvPr>
            <p:ph type="sldNum" sz="quarter" idx="11"/>
          </p:nvPr>
        </p:nvSpPr>
        <p:spPr/>
        <p:txBody>
          <a:bodyPr/>
          <a:lstStyle>
            <a:lvl1pPr>
              <a:defRPr>
                <a:solidFill>
                  <a:schemeClr val="bg1"/>
                </a:solidFill>
              </a:defRPr>
            </a:lvl1pPr>
          </a:lstStyle>
          <a:p>
            <a:pPr>
              <a:defRPr/>
            </a:pPr>
            <a:fld id="{6E3EB928-D7B1-4FD1-A42E-1E345B278847}" type="slidenum">
              <a:rPr lang="it-IT" altLang="it-IT"/>
              <a:pPr>
                <a:defRPr/>
              </a:pPr>
              <a:t>‹N›</a:t>
            </a:fld>
            <a:endParaRPr lang="it-IT" altLang="it-IT"/>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8641" y="273629"/>
            <a:ext cx="10968960" cy="1143480"/>
          </a:xfrm>
        </p:spPr>
        <p:txBody>
          <a:bodyPr/>
          <a:lstStyle/>
          <a:p>
            <a:r>
              <a:rPr lang="en-US"/>
              <a:t>Click to edit Master title style</a:t>
            </a:r>
          </a:p>
        </p:txBody>
      </p:sp>
      <p:sp>
        <p:nvSpPr>
          <p:cNvPr id="3" name="Content Placeholder 2"/>
          <p:cNvSpPr>
            <a:spLocks noGrp="1"/>
          </p:cNvSpPr>
          <p:nvPr>
            <p:ph sz="half" idx="1"/>
          </p:nvPr>
        </p:nvSpPr>
        <p:spPr>
          <a:xfrm>
            <a:off x="608641" y="1604332"/>
            <a:ext cx="10968960" cy="2193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641" y="3935934"/>
            <a:ext cx="10968960" cy="219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p:txBody>
          <a:bodyPr/>
          <a:lstStyle>
            <a:lvl1pPr>
              <a:defRPr/>
            </a:lvl1pPr>
          </a:lstStyle>
          <a:p>
            <a:pPr>
              <a:defRPr/>
            </a:pPr>
            <a:endParaRPr lang="en-US"/>
          </a:p>
        </p:txBody>
      </p:sp>
      <p:sp>
        <p:nvSpPr>
          <p:cNvPr id="6" name="Rectangle 4"/>
          <p:cNvSpPr>
            <a:spLocks noGrp="1" noChangeArrowheads="1"/>
          </p:cNvSpPr>
          <p:nvPr>
            <p:ph type="ftr" idx="11"/>
          </p:nvPr>
        </p:nvSpPr>
        <p:spPr/>
        <p:txBody>
          <a:bodyPr/>
          <a:lstStyle>
            <a:lvl1pPr>
              <a:defRPr/>
            </a:lvl1pPr>
          </a:lstStyle>
          <a:p>
            <a:pPr>
              <a:defRPr/>
            </a:pPr>
            <a:endParaRPr lang="en-US"/>
          </a:p>
        </p:txBody>
      </p:sp>
      <p:sp>
        <p:nvSpPr>
          <p:cNvPr id="7" name="Rectangle 5"/>
          <p:cNvSpPr>
            <a:spLocks noGrp="1" noChangeArrowheads="1"/>
          </p:cNvSpPr>
          <p:nvPr>
            <p:ph type="sldNum" idx="12"/>
          </p:nvPr>
        </p:nvSpPr>
        <p:spPr/>
        <p:txBody>
          <a:bodyPr/>
          <a:lstStyle>
            <a:lvl1pPr>
              <a:defRPr/>
            </a:lvl1pPr>
          </a:lstStyle>
          <a:p>
            <a:pPr>
              <a:defRPr/>
            </a:pPr>
            <a:fld id="{9BD16612-B4F2-4D53-8E01-DC8F6AD7D4C3}" type="slidenum">
              <a:rPr lang="en-GB" altLang="it-IT"/>
              <a:pPr>
                <a:defRPr/>
              </a:pPr>
              <a:t>‹N›</a:t>
            </a:fld>
            <a:endParaRPr lang="en-GB"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olo e grafico">
    <p:spTree>
      <p:nvGrpSpPr>
        <p:cNvPr id="1" name=""/>
        <p:cNvGrpSpPr/>
        <p:nvPr/>
      </p:nvGrpSpPr>
      <p:grpSpPr>
        <a:xfrm>
          <a:off x="0" y="0"/>
          <a:ext cx="0" cy="0"/>
          <a:chOff x="0" y="0"/>
          <a:chExt cx="0" cy="0"/>
        </a:xfrm>
      </p:grpSpPr>
      <p:sp>
        <p:nvSpPr>
          <p:cNvPr id="4" name="CasellaDiTesto 3"/>
          <p:cNvSpPr txBox="1">
            <a:spLocks noChangeArrowheads="1"/>
          </p:cNvSpPr>
          <p:nvPr userDrawn="1"/>
        </p:nvSpPr>
        <p:spPr bwMode="auto">
          <a:xfrm>
            <a:off x="7437738" y="714375"/>
            <a:ext cx="2474844" cy="307777"/>
          </a:xfrm>
          <a:prstGeom prst="rect">
            <a:avLst/>
          </a:prstGeom>
          <a:noFill/>
          <a:ln>
            <a:noFill/>
          </a:ln>
          <a:extLst/>
        </p:spPr>
        <p:txBody>
          <a:bodyPr wrap="none">
            <a:spAutoFit/>
          </a:bodyPr>
          <a:lstStyle>
            <a:lvl1pPr eaLnBrk="0" hangingPunct="0">
              <a:defRPr b="1">
                <a:solidFill>
                  <a:srgbClr val="000099"/>
                </a:solidFill>
                <a:latin typeface="Arial" pitchFamily="34" charset="0"/>
              </a:defRPr>
            </a:lvl1pPr>
            <a:lvl2pPr marL="742950" indent="-285750" eaLnBrk="0" hangingPunct="0">
              <a:defRPr b="1">
                <a:solidFill>
                  <a:srgbClr val="000099"/>
                </a:solidFill>
                <a:latin typeface="Arial" pitchFamily="34" charset="0"/>
              </a:defRPr>
            </a:lvl2pPr>
            <a:lvl3pPr marL="1143000" indent="-228600" eaLnBrk="0" hangingPunct="0">
              <a:defRPr b="1">
                <a:solidFill>
                  <a:srgbClr val="000099"/>
                </a:solidFill>
                <a:latin typeface="Arial" pitchFamily="34" charset="0"/>
              </a:defRPr>
            </a:lvl3pPr>
            <a:lvl4pPr marL="1600200" indent="-228600" eaLnBrk="0" hangingPunct="0">
              <a:defRPr b="1">
                <a:solidFill>
                  <a:srgbClr val="000099"/>
                </a:solidFill>
                <a:latin typeface="Arial" pitchFamily="34" charset="0"/>
              </a:defRPr>
            </a:lvl4pPr>
            <a:lvl5pPr marL="2057400" indent="-228600" eaLnBrk="0" hangingPunct="0">
              <a:defRPr b="1">
                <a:solidFill>
                  <a:srgbClr val="000099"/>
                </a:solidFill>
                <a:latin typeface="Arial" pitchFamily="34" charset="0"/>
              </a:defRPr>
            </a:lvl5pPr>
            <a:lvl6pPr marL="2514600" indent="-228600" algn="ctr" eaLnBrk="0" fontAlgn="base" hangingPunct="0">
              <a:spcBef>
                <a:spcPct val="0"/>
              </a:spcBef>
              <a:spcAft>
                <a:spcPct val="0"/>
              </a:spcAft>
              <a:defRPr b="1">
                <a:solidFill>
                  <a:srgbClr val="000099"/>
                </a:solidFill>
                <a:latin typeface="Arial" pitchFamily="34" charset="0"/>
              </a:defRPr>
            </a:lvl6pPr>
            <a:lvl7pPr marL="2971800" indent="-228600" algn="ctr" eaLnBrk="0" fontAlgn="base" hangingPunct="0">
              <a:spcBef>
                <a:spcPct val="0"/>
              </a:spcBef>
              <a:spcAft>
                <a:spcPct val="0"/>
              </a:spcAft>
              <a:defRPr b="1">
                <a:solidFill>
                  <a:srgbClr val="000099"/>
                </a:solidFill>
                <a:latin typeface="Arial" pitchFamily="34" charset="0"/>
              </a:defRPr>
            </a:lvl7pPr>
            <a:lvl8pPr marL="3429000" indent="-228600" algn="ctr" eaLnBrk="0" fontAlgn="base" hangingPunct="0">
              <a:spcBef>
                <a:spcPct val="0"/>
              </a:spcBef>
              <a:spcAft>
                <a:spcPct val="0"/>
              </a:spcAft>
              <a:defRPr b="1">
                <a:solidFill>
                  <a:srgbClr val="000099"/>
                </a:solidFill>
                <a:latin typeface="Arial" pitchFamily="34" charset="0"/>
              </a:defRPr>
            </a:lvl8pPr>
            <a:lvl9pPr marL="3886200" indent="-228600" algn="ctr" eaLnBrk="0" fontAlgn="base" hangingPunct="0">
              <a:spcBef>
                <a:spcPct val="0"/>
              </a:spcBef>
              <a:spcAft>
                <a:spcPct val="0"/>
              </a:spcAft>
              <a:defRPr b="1">
                <a:solidFill>
                  <a:srgbClr val="000099"/>
                </a:solidFill>
                <a:latin typeface="Arial" pitchFamily="34" charset="0"/>
              </a:defRPr>
            </a:lvl9pPr>
          </a:lstStyle>
          <a:p>
            <a:pPr algn="ctr" eaLnBrk="1" hangingPunct="1">
              <a:defRPr/>
            </a:pPr>
            <a:r>
              <a:rPr lang="it-IT" sz="1400" b="0">
                <a:solidFill>
                  <a:srgbClr val="6699FF"/>
                </a:solidFill>
                <a:latin typeface="AmerType Md BT" pitchFamily="18" charset="0"/>
                <a:cs typeface="Arial" pitchFamily="34" charset="0"/>
              </a:rPr>
              <a:t>Progetto Mondiale ASMA 2010</a:t>
            </a:r>
          </a:p>
        </p:txBody>
      </p:sp>
      <p:sp>
        <p:nvSpPr>
          <p:cNvPr id="3" name="Segnaposto grafico 2"/>
          <p:cNvSpPr>
            <a:spLocks noGrp="1"/>
          </p:cNvSpPr>
          <p:nvPr>
            <p:ph type="chart" idx="1"/>
          </p:nvPr>
        </p:nvSpPr>
        <p:spPr>
          <a:xfrm>
            <a:off x="609600" y="1600203"/>
            <a:ext cx="10972800" cy="4525963"/>
          </a:xfrm>
          <a:prstGeom prst="rect">
            <a:avLst/>
          </a:prstGeom>
        </p:spPr>
        <p:txBody>
          <a:bodyPr rtlCol="0">
            <a:normAutofit/>
          </a:bodyPr>
          <a:lstStyle>
            <a:lvl1pPr>
              <a:defRPr sz="2000">
                <a:solidFill>
                  <a:srgbClr val="000099"/>
                </a:solidFill>
                <a:latin typeface="Georgia" pitchFamily="18" charset="0"/>
              </a:defRPr>
            </a:lvl1pPr>
          </a:lstStyle>
          <a:p>
            <a:pPr lvl="0"/>
            <a:endParaRPr lang="it-IT" noProof="0" dirty="0"/>
          </a:p>
        </p:txBody>
      </p:sp>
      <p:sp>
        <p:nvSpPr>
          <p:cNvPr id="8" name="Segnaposto titolo 6"/>
          <p:cNvSpPr>
            <a:spLocks noGrp="1"/>
          </p:cNvSpPr>
          <p:nvPr>
            <p:ph type="title"/>
          </p:nvPr>
        </p:nvSpPr>
        <p:spPr bwMode="auto">
          <a:xfrm>
            <a:off x="933453" y="3"/>
            <a:ext cx="9544049" cy="714375"/>
          </a:xfrm>
          <a:prstGeom prst="rect">
            <a:avLst/>
          </a:prstGeom>
          <a:noFill/>
          <a:ln w="9525">
            <a:noFill/>
            <a:miter lim="800000"/>
            <a:headEnd/>
            <a:tailEnd/>
          </a:ln>
        </p:spPr>
        <p:txBody>
          <a:bodyPr/>
          <a:lstStyle/>
          <a:p>
            <a:pPr lvl="0"/>
            <a:r>
              <a:rPr lang="it-IT" dirty="0"/>
              <a:t>Fare clic per modificare lo stile del titolo</a:t>
            </a:r>
          </a:p>
        </p:txBody>
      </p:sp>
      <p:sp>
        <p:nvSpPr>
          <p:cNvPr id="5" name="Rectangle 5"/>
          <p:cNvSpPr>
            <a:spLocks noGrp="1" noChangeArrowheads="1"/>
          </p:cNvSpPr>
          <p:nvPr>
            <p:ph type="ftr" sz="quarter" idx="10"/>
          </p:nvPr>
        </p:nvSpPr>
        <p:spPr/>
        <p:txBody>
          <a:bodyPr/>
          <a:lstStyle>
            <a:lvl1pPr>
              <a:defRPr>
                <a:solidFill>
                  <a:schemeClr val="bg1"/>
                </a:solidFill>
              </a:defRPr>
            </a:lvl1pPr>
          </a:lstStyle>
          <a:p>
            <a:pPr>
              <a:defRPr/>
            </a:pPr>
            <a:r>
              <a:t>© 2010 PROGETTO LIBRA • www.ginasma.it</a:t>
            </a:r>
          </a:p>
        </p:txBody>
      </p:sp>
      <p:sp>
        <p:nvSpPr>
          <p:cNvPr id="6" name="Rectangle 6"/>
          <p:cNvSpPr>
            <a:spLocks noGrp="1" noChangeArrowheads="1"/>
          </p:cNvSpPr>
          <p:nvPr>
            <p:ph type="sldNum" sz="quarter" idx="11"/>
          </p:nvPr>
        </p:nvSpPr>
        <p:spPr/>
        <p:txBody>
          <a:bodyPr/>
          <a:lstStyle>
            <a:lvl1pPr>
              <a:defRPr>
                <a:solidFill>
                  <a:schemeClr val="bg1"/>
                </a:solidFill>
              </a:defRPr>
            </a:lvl1pPr>
          </a:lstStyle>
          <a:p>
            <a:pPr>
              <a:defRPr/>
            </a:pPr>
            <a:fld id="{24309B0E-25B1-4C81-AB93-0FF800407F88}" type="slidenum">
              <a:rPr lang="it-IT" altLang="it-IT"/>
              <a:pPr>
                <a:defRPr/>
              </a:pPr>
              <a:t>‹N›</a:t>
            </a:fld>
            <a:endParaRPr lang="it-IT" altLang="it-IT"/>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Rounded Rectangle 14"/>
          <p:cNvSpPr/>
          <p:nvPr userDrawn="1"/>
        </p:nvSpPr>
        <p:spPr>
          <a:xfrm>
            <a:off x="220133" y="6653213"/>
            <a:ext cx="11760200" cy="215900"/>
          </a:xfrm>
          <a:custGeom>
            <a:avLst/>
            <a:gdLst>
              <a:gd name="connsiteX0" fmla="*/ 0 w 8820000"/>
              <a:gd name="connsiteY0" fmla="*/ 48001 h 288000"/>
              <a:gd name="connsiteX1" fmla="*/ 48001 w 8820000"/>
              <a:gd name="connsiteY1" fmla="*/ 0 h 288000"/>
              <a:gd name="connsiteX2" fmla="*/ 8771999 w 8820000"/>
              <a:gd name="connsiteY2" fmla="*/ 0 h 288000"/>
              <a:gd name="connsiteX3" fmla="*/ 8820000 w 8820000"/>
              <a:gd name="connsiteY3" fmla="*/ 48001 h 288000"/>
              <a:gd name="connsiteX4" fmla="*/ 8820000 w 8820000"/>
              <a:gd name="connsiteY4" fmla="*/ 239999 h 288000"/>
              <a:gd name="connsiteX5" fmla="*/ 8771999 w 8820000"/>
              <a:gd name="connsiteY5" fmla="*/ 288000 h 288000"/>
              <a:gd name="connsiteX6" fmla="*/ 48001 w 8820000"/>
              <a:gd name="connsiteY6" fmla="*/ 288000 h 288000"/>
              <a:gd name="connsiteX7" fmla="*/ 0 w 8820000"/>
              <a:gd name="connsiteY7" fmla="*/ 239999 h 288000"/>
              <a:gd name="connsiteX8" fmla="*/ 0 w 8820000"/>
              <a:gd name="connsiteY8" fmla="*/ 48001 h 288000"/>
              <a:gd name="connsiteX0" fmla="*/ 0 w 8820000"/>
              <a:gd name="connsiteY0" fmla="*/ 48001 h 288000"/>
              <a:gd name="connsiteX1" fmla="*/ 48001 w 8820000"/>
              <a:gd name="connsiteY1" fmla="*/ 0 h 288000"/>
              <a:gd name="connsiteX2" fmla="*/ 8771999 w 8820000"/>
              <a:gd name="connsiteY2" fmla="*/ 0 h 288000"/>
              <a:gd name="connsiteX3" fmla="*/ 8820000 w 8820000"/>
              <a:gd name="connsiteY3" fmla="*/ 48001 h 288000"/>
              <a:gd name="connsiteX4" fmla="*/ 8820000 w 8820000"/>
              <a:gd name="connsiteY4" fmla="*/ 239999 h 288000"/>
              <a:gd name="connsiteX5" fmla="*/ 8771999 w 8820000"/>
              <a:gd name="connsiteY5" fmla="*/ 288000 h 288000"/>
              <a:gd name="connsiteX6" fmla="*/ 0 w 8820000"/>
              <a:gd name="connsiteY6" fmla="*/ 239999 h 288000"/>
              <a:gd name="connsiteX7" fmla="*/ 0 w 8820000"/>
              <a:gd name="connsiteY7" fmla="*/ 48001 h 288000"/>
              <a:gd name="connsiteX0" fmla="*/ 0 w 8820000"/>
              <a:gd name="connsiteY0" fmla="*/ 48001 h 239999"/>
              <a:gd name="connsiteX1" fmla="*/ 48001 w 8820000"/>
              <a:gd name="connsiteY1" fmla="*/ 0 h 239999"/>
              <a:gd name="connsiteX2" fmla="*/ 8771999 w 8820000"/>
              <a:gd name="connsiteY2" fmla="*/ 0 h 239999"/>
              <a:gd name="connsiteX3" fmla="*/ 8820000 w 8820000"/>
              <a:gd name="connsiteY3" fmla="*/ 48001 h 239999"/>
              <a:gd name="connsiteX4" fmla="*/ 8820000 w 8820000"/>
              <a:gd name="connsiteY4" fmla="*/ 239999 h 239999"/>
              <a:gd name="connsiteX5" fmla="*/ 0 w 8820000"/>
              <a:gd name="connsiteY5" fmla="*/ 239999 h 239999"/>
              <a:gd name="connsiteX6" fmla="*/ 0 w 8820000"/>
              <a:gd name="connsiteY6" fmla="*/ 48001 h 23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20000" h="239999">
                <a:moveTo>
                  <a:pt x="0" y="48001"/>
                </a:moveTo>
                <a:cubicBezTo>
                  <a:pt x="0" y="21491"/>
                  <a:pt x="21491" y="0"/>
                  <a:pt x="48001" y="0"/>
                </a:cubicBezTo>
                <a:lnTo>
                  <a:pt x="8771999" y="0"/>
                </a:lnTo>
                <a:cubicBezTo>
                  <a:pt x="8798509" y="0"/>
                  <a:pt x="8820000" y="21491"/>
                  <a:pt x="8820000" y="48001"/>
                </a:cubicBezTo>
                <a:lnTo>
                  <a:pt x="8820000" y="239999"/>
                </a:lnTo>
                <a:cubicBezTo>
                  <a:pt x="7350000" y="271999"/>
                  <a:pt x="1470000" y="271999"/>
                  <a:pt x="0" y="239999"/>
                </a:cubicBezTo>
                <a:lnTo>
                  <a:pt x="0" y="48001"/>
                </a:lnTo>
                <a:close/>
              </a:path>
            </a:pathLst>
          </a:custGeom>
          <a:solidFill>
            <a:srgbClr val="134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solidFill>
                <a:prstClr val="white"/>
              </a:solidFill>
            </a:endParaRPr>
          </a:p>
        </p:txBody>
      </p:sp>
      <p:pic>
        <p:nvPicPr>
          <p:cNvPr id="4" name="Picture 1"/>
          <p:cNvPicPr>
            <a:picLocks noChangeAspect="1" noChangeArrowheads="1"/>
          </p:cNvPicPr>
          <p:nvPr userDrawn="1"/>
        </p:nvPicPr>
        <p:blipFill>
          <a:blip r:embed="rId2"/>
          <a:srcRect/>
          <a:stretch>
            <a:fillRect/>
          </a:stretch>
        </p:blipFill>
        <p:spPr bwMode="auto">
          <a:xfrm>
            <a:off x="203200" y="139700"/>
            <a:ext cx="11760200" cy="1500188"/>
          </a:xfrm>
          <a:prstGeom prst="rect">
            <a:avLst/>
          </a:prstGeom>
          <a:noFill/>
          <a:ln w="9525">
            <a:noFill/>
            <a:miter lim="800000"/>
            <a:headEnd/>
            <a:tailEnd/>
          </a:ln>
        </p:spPr>
      </p:pic>
      <p:sp>
        <p:nvSpPr>
          <p:cNvPr id="5" name="Rectangle 23"/>
          <p:cNvSpPr>
            <a:spLocks/>
          </p:cNvSpPr>
          <p:nvPr userDrawn="1"/>
        </p:nvSpPr>
        <p:spPr bwMode="auto">
          <a:xfrm>
            <a:off x="9787799" y="6679456"/>
            <a:ext cx="1792157" cy="153888"/>
          </a:xfrm>
          <a:prstGeom prst="rect">
            <a:avLst/>
          </a:prstGeom>
          <a:noFill/>
          <a:ln>
            <a:noFill/>
          </a:ln>
          <a:extLst/>
        </p:spPr>
        <p:txBody>
          <a:bodyPr wrap="none"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r>
              <a:rPr lang="en-US" altLang="it-IT" sz="1000">
                <a:solidFill>
                  <a:srgbClr val="FFFFFF"/>
                </a:solidFill>
                <a:cs typeface="+mn-cs"/>
                <a:sym typeface="Arial" pitchFamily="34" charset="0"/>
              </a:rPr>
              <a:t>© Global Initiative for Asthma</a:t>
            </a:r>
          </a:p>
        </p:txBody>
      </p:sp>
      <p:pic>
        <p:nvPicPr>
          <p:cNvPr id="6" name="Picture 4"/>
          <p:cNvPicPr>
            <a:picLocks noChangeAspect="1"/>
          </p:cNvPicPr>
          <p:nvPr userDrawn="1"/>
        </p:nvPicPr>
        <p:blipFill>
          <a:blip r:embed="rId3"/>
          <a:srcRect/>
          <a:stretch>
            <a:fillRect/>
          </a:stretch>
        </p:blipFill>
        <p:spPr bwMode="auto">
          <a:xfrm>
            <a:off x="10615086" y="184153"/>
            <a:ext cx="1291167" cy="995363"/>
          </a:xfrm>
          <a:prstGeom prst="rect">
            <a:avLst/>
          </a:prstGeom>
          <a:noFill/>
          <a:ln w="9525">
            <a:noFill/>
            <a:miter lim="800000"/>
            <a:headEnd/>
            <a:tailEnd/>
          </a:ln>
        </p:spPr>
      </p:pic>
      <p:sp>
        <p:nvSpPr>
          <p:cNvPr id="11" name="Title 1"/>
          <p:cNvSpPr>
            <a:spLocks noGrp="1"/>
          </p:cNvSpPr>
          <p:nvPr>
            <p:ph type="title"/>
          </p:nvPr>
        </p:nvSpPr>
        <p:spPr>
          <a:xfrm>
            <a:off x="229708" y="251382"/>
            <a:ext cx="10131377" cy="936000"/>
          </a:xfrm>
          <a:prstGeom prst="rect">
            <a:avLst/>
          </a:prstGeom>
          <a:noFill/>
        </p:spPr>
        <p:txBody>
          <a:bodyPr anchor="t">
            <a:normAutofit/>
          </a:bodyPr>
          <a:lstStyle>
            <a:lvl1pPr marL="185738" indent="0" algn="l">
              <a:tabLst/>
              <a:defRPr sz="2600">
                <a:solidFill>
                  <a:srgbClr val="134679"/>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7" name="Date Placeholder 3"/>
          <p:cNvSpPr>
            <a:spLocks noGrp="1"/>
          </p:cNvSpPr>
          <p:nvPr>
            <p:ph type="dt" sz="half" idx="10"/>
          </p:nvPr>
        </p:nvSpPr>
        <p:spPr/>
        <p:txBody>
          <a:bodyPr/>
          <a:lstStyle>
            <a:lvl1pPr>
              <a:defRPr>
                <a:solidFill>
                  <a:srgbClr val="000000"/>
                </a:solidFill>
                <a:ea typeface="ＭＳ Ｐゴシック" charset="-128"/>
              </a:defRPr>
            </a:lvl1pPr>
          </a:lstStyle>
          <a:p>
            <a:pPr>
              <a:defRPr/>
            </a:pPr>
            <a:fld id="{29BA6A5F-59B8-4F29-A494-275912303F0A}" type="datetime1">
              <a:rPr lang="en-AU"/>
              <a:pPr>
                <a:defRPr/>
              </a:pPr>
              <a:t>22/07/2021</a:t>
            </a:fld>
            <a:endParaRPr lang="en-AU"/>
          </a:p>
        </p:txBody>
      </p:sp>
      <p:sp>
        <p:nvSpPr>
          <p:cNvPr id="8" name="Footer Placeholder 4"/>
          <p:cNvSpPr>
            <a:spLocks noGrp="1"/>
          </p:cNvSpPr>
          <p:nvPr>
            <p:ph type="ftr" sz="quarter" idx="11"/>
          </p:nvPr>
        </p:nvSpPr>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AU"/>
          </a:p>
        </p:txBody>
      </p:sp>
      <p:sp>
        <p:nvSpPr>
          <p:cNvPr id="9" name="Slide Number Placeholder 5"/>
          <p:cNvSpPr>
            <a:spLocks noGrp="1"/>
          </p:cNvSpPr>
          <p:nvPr>
            <p:ph type="sldNum" sz="quarter" idx="12"/>
          </p:nvPr>
        </p:nvSpPr>
        <p:spPr/>
        <p:txBody>
          <a:bodyPr/>
          <a:lstStyle>
            <a:lvl1pPr>
              <a:defRPr>
                <a:solidFill>
                  <a:srgbClr val="000000"/>
                </a:solidFill>
                <a:ea typeface="MS PGothic" pitchFamily="34" charset="-128"/>
              </a:defRPr>
            </a:lvl1pPr>
          </a:lstStyle>
          <a:p>
            <a:pPr>
              <a:defRPr/>
            </a:pPr>
            <a:fld id="{BD9DF194-86B3-4591-B529-38DE99E3005F}" type="slidenum">
              <a:rPr lang="en-AU" altLang="it-IT"/>
              <a:pPr>
                <a:defRPr/>
              </a:pPr>
              <a:t>‹N›</a:t>
            </a:fld>
            <a:endParaRPr lang="en-AU" altLang="it-IT"/>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blip>
          <a:srcRect/>
          <a:stretch>
            <a:fillRect/>
          </a:stretch>
        </p:blipFill>
        <p:spPr bwMode="auto">
          <a:xfrm>
            <a:off x="377528" y="164498"/>
            <a:ext cx="11436944" cy="1045200"/>
          </a:xfrm>
          <a:prstGeom prst="snip2DiagRect">
            <a:avLst/>
          </a:prstGeom>
          <a:gradFill flip="none" rotWithShape="1">
            <a:gsLst>
              <a:gs pos="52000">
                <a:schemeClr val="accent5">
                  <a:lumMod val="5000"/>
                  <a:lumOff val="95000"/>
                </a:schemeClr>
              </a:gs>
              <a:gs pos="0">
                <a:schemeClr val="accent5">
                  <a:lumMod val="45000"/>
                  <a:lumOff val="55000"/>
                </a:schemeClr>
              </a:gs>
              <a:gs pos="12000">
                <a:schemeClr val="accent5">
                  <a:lumMod val="45000"/>
                  <a:lumOff val="55000"/>
                </a:schemeClr>
              </a:gs>
              <a:gs pos="100000">
                <a:schemeClr val="bg1"/>
              </a:gs>
            </a:gsLst>
            <a:lin ang="2700000" scaled="1"/>
            <a:tileRect/>
          </a:gra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pic>
        <p:nvPicPr>
          <p:cNvPr id="3" name="Picture 6"/>
          <p:cNvPicPr>
            <a:picLocks noChangeAspect="1"/>
          </p:cNvPicPr>
          <p:nvPr/>
        </p:nvPicPr>
        <p:blipFill>
          <a:blip r:embed="rId3"/>
          <a:srcRect/>
          <a:stretch>
            <a:fillRect/>
          </a:stretch>
        </p:blipFill>
        <p:spPr bwMode="auto">
          <a:xfrm>
            <a:off x="10632504" y="260648"/>
            <a:ext cx="1040784" cy="949050"/>
          </a:xfrm>
          <a:prstGeom prst="rect">
            <a:avLst/>
          </a:prstGeom>
          <a:noFill/>
          <a:ln w="9525">
            <a:noFill/>
            <a:miter lim="800000"/>
            <a:headEnd/>
            <a:tailEnd/>
          </a:ln>
        </p:spPr>
      </p:pic>
      <p:pic>
        <p:nvPicPr>
          <p:cNvPr id="4" name="Segnaposto contenuto 3"/>
          <p:cNvPicPr>
            <a:picLocks noChangeAspect="1"/>
          </p:cNvPicPr>
          <p:nvPr/>
        </p:nvPicPr>
        <p:blipFill>
          <a:blip r:embed="rId4"/>
          <a:srcRect/>
          <a:stretch>
            <a:fillRect/>
          </a:stretch>
        </p:blipFill>
        <p:spPr bwMode="auto">
          <a:xfrm>
            <a:off x="0" y="6742116"/>
            <a:ext cx="12192000" cy="115887"/>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3"/>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8EAE659-E309-40FC-AB8B-996C21D98532}" type="slidenum">
              <a:rPr lang="it-IT" altLang="it-IT"/>
              <a:pPr>
                <a:defRPr/>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08D7E4B-97CD-444B-9C6C-50CE1B6AFCB3}" type="slidenum">
              <a:rPr lang="it-IT" altLang="it-IT"/>
              <a:pPr>
                <a:defRPr/>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FFD274B-01C8-42EF-B8A9-A3D70687C7C7}" type="slidenum">
              <a:rPr lang="it-IT" altLang="it-IT"/>
              <a:pPr>
                <a:defRPr/>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746904AF-4D00-4BB3-BB9E-B5EB0008B1EA}" type="slidenum">
              <a:rPr lang="it-IT" altLang="it-IT"/>
              <a:pPr>
                <a:defRPr/>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B7AF97E2-68F2-436F-A351-C1646097F6DF}" type="slidenum">
              <a:rPr lang="it-IT" altLang="it-IT"/>
              <a:pPr>
                <a:defRPr/>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2"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5F7B17-11F7-4723-9B41-6089B0065CF3}" type="slidenum">
              <a:rPr lang="it-IT" altLang="it-IT"/>
              <a:pPr>
                <a:defRPr/>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B3FF82-91EA-410A-90B2-6A8E8B403786}" type="slidenum">
              <a:rPr lang="it-IT" altLang="it-IT"/>
              <a:pPr>
                <a:defRPr/>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cs typeface="+mn-cs"/>
              </a:defRPr>
            </a:lvl1pPr>
          </a:lstStyle>
          <a:p>
            <a:pPr>
              <a:defRPr/>
            </a:pPr>
            <a:endParaRPr lang="it-IT"/>
          </a:p>
        </p:txBody>
      </p:sp>
      <p:sp>
        <p:nvSpPr>
          <p:cNvPr id="5" name="Segnaposto piè di pagina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cs typeface="+mn-cs"/>
              </a:defRPr>
            </a:lvl1pPr>
          </a:lstStyle>
          <a:p>
            <a:pPr>
              <a:defRPr/>
            </a:pPr>
            <a:endParaRPr lang="it-IT"/>
          </a:p>
        </p:txBody>
      </p:sp>
      <p:sp>
        <p:nvSpPr>
          <p:cNvPr id="6" name="Segnaposto numero diapositiva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itchFamily="34" charset="0"/>
                <a:cs typeface="+mn-cs"/>
              </a:defRPr>
            </a:lvl1pPr>
          </a:lstStyle>
          <a:p>
            <a:pPr>
              <a:defRPr/>
            </a:pPr>
            <a:fld id="{6FA223C5-7CF9-455B-BF5D-610F7C1ADA5F}" type="slidenum">
              <a:rPr lang="it-IT" altLang="it-IT"/>
              <a:pPr>
                <a:defRPr/>
              </a:pPr>
              <a:t>‹N›</a:t>
            </a:fld>
            <a:endParaRPr lang="it-IT" altLang="it-IT"/>
          </a:p>
        </p:txBody>
      </p:sp>
      <p:pic>
        <p:nvPicPr>
          <p:cNvPr id="1031" name="Segnaposto contenuto 3"/>
          <p:cNvPicPr>
            <a:picLocks noChangeAspect="1"/>
          </p:cNvPicPr>
          <p:nvPr/>
        </p:nvPicPr>
        <p:blipFill>
          <a:blip r:embed="rId17"/>
          <a:srcRect/>
          <a:stretch>
            <a:fillRect/>
          </a:stretch>
        </p:blipFill>
        <p:spPr bwMode="auto">
          <a:xfrm>
            <a:off x="0" y="6742116"/>
            <a:ext cx="12192000" cy="115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97" r:id="rId1"/>
    <p:sldLayoutId id="2147484298" r:id="rId2"/>
    <p:sldLayoutId id="2147484296" r:id="rId3"/>
    <p:sldLayoutId id="2147484295" r:id="rId4"/>
    <p:sldLayoutId id="2147484294" r:id="rId5"/>
    <p:sldLayoutId id="2147484293" r:id="rId6"/>
    <p:sldLayoutId id="2147484292" r:id="rId7"/>
    <p:sldLayoutId id="2147484291" r:id="rId8"/>
    <p:sldLayoutId id="2147484290" r:id="rId9"/>
    <p:sldLayoutId id="2147484289" r:id="rId10"/>
    <p:sldLayoutId id="2147484288" r:id="rId11"/>
    <p:sldLayoutId id="2147484299" r:id="rId12"/>
    <p:sldLayoutId id="2147484301" r:id="rId13"/>
    <p:sldLayoutId id="2147484303" r:id="rId14"/>
    <p:sldLayoutId id="2147484304"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952625" y="2457450"/>
            <a:ext cx="8286750" cy="14465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it-IT" sz="4400" dirty="0">
                <a:solidFill>
                  <a:srgbClr val="003399"/>
                </a:solidFill>
              </a:rPr>
              <a:t>LA TERAPIA DELL’ASMA</a:t>
            </a:r>
          </a:p>
          <a:p>
            <a:pPr algn="ctr">
              <a:defRPr/>
            </a:pPr>
            <a:r>
              <a:rPr lang="it-IT" sz="4400" dirty="0">
                <a:solidFill>
                  <a:srgbClr val="003399"/>
                </a:solidFill>
              </a:rPr>
              <a:t> </a:t>
            </a:r>
            <a:r>
              <a:rPr lang="it-IT" sz="3600" dirty="0">
                <a:solidFill>
                  <a:srgbClr val="003399"/>
                </a:solidFill>
              </a:rPr>
              <a:t>NELL’ADULTO E NELL’ADOLESCENTE</a:t>
            </a:r>
          </a:p>
        </p:txBody>
      </p:sp>
      <p:sp>
        <p:nvSpPr>
          <p:cNvPr id="2" name="CasellaDiTesto 1"/>
          <p:cNvSpPr txBox="1"/>
          <p:nvPr/>
        </p:nvSpPr>
        <p:spPr>
          <a:xfrm>
            <a:off x="951231" y="4798893"/>
            <a:ext cx="10257337" cy="646331"/>
          </a:xfrm>
          <a:prstGeom prst="rect">
            <a:avLst/>
          </a:prstGeom>
          <a:noFill/>
        </p:spPr>
        <p:txBody>
          <a:bodyPr wrap="square" rtlCol="0">
            <a:spAutoFit/>
          </a:bodyPr>
          <a:lstStyle/>
          <a:p>
            <a:pPr algn="ctr"/>
            <a:r>
              <a:rPr lang="it-IT" dirty="0" smtClean="0"/>
              <a:t>Gruppo di lavoro: Pierluigi </a:t>
            </a:r>
            <a:r>
              <a:rPr lang="it-IT" dirty="0" err="1" smtClean="0"/>
              <a:t>Paggiaro</a:t>
            </a:r>
            <a:r>
              <a:rPr lang="it-IT" dirty="0" smtClean="0"/>
              <a:t> (coordinatore), Bianca </a:t>
            </a:r>
            <a:r>
              <a:rPr lang="it-IT" dirty="0" err="1" smtClean="0"/>
              <a:t>Beghè</a:t>
            </a:r>
            <a:r>
              <a:rPr lang="it-IT" dirty="0" smtClean="0"/>
              <a:t>, Sara </a:t>
            </a:r>
            <a:r>
              <a:rPr lang="it-IT" dirty="0" err="1" smtClean="0"/>
              <a:t>Bringhindi</a:t>
            </a:r>
            <a:r>
              <a:rPr lang="it-IT" dirty="0" smtClean="0"/>
              <a:t>, </a:t>
            </a:r>
          </a:p>
          <a:p>
            <a:pPr algn="ctr"/>
            <a:r>
              <a:rPr lang="it-IT" dirty="0" smtClean="0"/>
              <a:t>Stefano Del </a:t>
            </a:r>
            <a:r>
              <a:rPr lang="it-IT" dirty="0" err="1" smtClean="0"/>
              <a:t>Giacco</a:t>
            </a:r>
            <a:r>
              <a:rPr lang="it-IT" dirty="0" smtClean="0"/>
              <a:t>, Luigi Macchia </a:t>
            </a:r>
            <a:endParaRPr lang="it-IT"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7" y="404667"/>
            <a:ext cx="6433171" cy="492443"/>
          </a:xfrm>
          <a:prstGeom prst="rect">
            <a:avLst/>
          </a:prstGeom>
          <a:noFill/>
        </p:spPr>
        <p:txBody>
          <a:bodyPr wrap="none" rtlCol="0">
            <a:spAutoFit/>
          </a:bodyPr>
          <a:lstStyle/>
          <a:p>
            <a:r>
              <a:rPr lang="it-IT" sz="2600" dirty="0" err="1"/>
              <a:t>Step</a:t>
            </a:r>
            <a:r>
              <a:rPr lang="it-IT" sz="2600" dirty="0"/>
              <a:t> 1 – ICS/</a:t>
            </a:r>
            <a:r>
              <a:rPr lang="it-IT" sz="2600" dirty="0" err="1"/>
              <a:t>formoterolo</a:t>
            </a:r>
            <a:r>
              <a:rPr lang="it-IT" sz="2600" dirty="0"/>
              <a:t> al bisogno (III)</a:t>
            </a:r>
          </a:p>
        </p:txBody>
      </p:sp>
      <p:sp>
        <p:nvSpPr>
          <p:cNvPr id="3" name="CasellaDiTesto 2"/>
          <p:cNvSpPr txBox="1"/>
          <p:nvPr/>
        </p:nvSpPr>
        <p:spPr>
          <a:xfrm>
            <a:off x="1524000" y="1340768"/>
            <a:ext cx="9144000" cy="5262979"/>
          </a:xfrm>
          <a:prstGeom prst="rect">
            <a:avLst/>
          </a:prstGeom>
          <a:noFill/>
        </p:spPr>
        <p:txBody>
          <a:bodyPr wrap="square" rtlCol="0">
            <a:spAutoFit/>
          </a:bodyPr>
          <a:lstStyle/>
          <a:p>
            <a:pPr marL="285750" indent="-285750">
              <a:buFont typeface="Arial" panose="020B0604020202020204" pitchFamily="34" charset="0"/>
              <a:buChar char="•"/>
            </a:pPr>
            <a:r>
              <a:rPr lang="it-IT" sz="1600" dirty="0"/>
              <a:t>In questo </a:t>
            </a:r>
            <a:r>
              <a:rPr lang="it-IT" sz="1600" dirty="0" err="1"/>
              <a:t>step</a:t>
            </a:r>
            <a:r>
              <a:rPr lang="it-IT" sz="1600" dirty="0"/>
              <a:t> (asma lieve, con sintomi occasionali e basso rischio futuro) l’opzione preferita è rappresentata da:</a:t>
            </a:r>
          </a:p>
          <a:p>
            <a:pPr marL="742950" lvl="1" indent="-285750">
              <a:buFont typeface="Arial" panose="020B0604020202020204" pitchFamily="34" charset="0"/>
              <a:buChar char="•"/>
            </a:pPr>
            <a:r>
              <a:rPr lang="it-IT" sz="1600" b="0" dirty="0" smtClean="0"/>
              <a:t>ICS/</a:t>
            </a:r>
            <a:r>
              <a:rPr lang="it-IT" sz="1600" b="0" dirty="0" err="1" smtClean="0"/>
              <a:t>formoterolo</a:t>
            </a:r>
            <a:r>
              <a:rPr lang="it-IT" sz="1600" b="0" dirty="0" smtClean="0"/>
              <a:t> </a:t>
            </a:r>
            <a:r>
              <a:rPr lang="it-IT" sz="1600" b="0" dirty="0"/>
              <a:t>al bisogno (gli studi registrativi sono stati effettuati  con la combinazione </a:t>
            </a:r>
            <a:r>
              <a:rPr lang="it-IT" sz="1600" b="0" dirty="0" err="1"/>
              <a:t>budesonide</a:t>
            </a:r>
            <a:r>
              <a:rPr lang="it-IT" sz="1600" b="0" dirty="0"/>
              <a:t>/</a:t>
            </a:r>
            <a:r>
              <a:rPr lang="it-IT" sz="1600" b="0" dirty="0" err="1"/>
              <a:t>formoterolo</a:t>
            </a:r>
            <a:r>
              <a:rPr lang="it-IT" sz="1600" b="0" dirty="0"/>
              <a:t> con il </a:t>
            </a:r>
            <a:r>
              <a:rPr lang="it-IT" sz="1600" b="0" dirty="0" err="1"/>
              <a:t>device</a:t>
            </a:r>
            <a:r>
              <a:rPr lang="it-IT" sz="1600" b="0" dirty="0"/>
              <a:t> </a:t>
            </a:r>
            <a:r>
              <a:rPr lang="it-IT" sz="1600" b="0" dirty="0" err="1"/>
              <a:t>Turbohaler</a:t>
            </a:r>
            <a:r>
              <a:rPr lang="it-IT" sz="1600" b="0" dirty="0"/>
              <a:t> </a:t>
            </a:r>
            <a:r>
              <a:rPr lang="it-IT" sz="1600" b="0" baseline="30000" dirty="0"/>
              <a:t>1,2</a:t>
            </a:r>
            <a:r>
              <a:rPr lang="it-IT" sz="1600" b="0" dirty="0"/>
              <a:t> </a:t>
            </a:r>
            <a:r>
              <a:rPr lang="it-IT" sz="1600" b="0" dirty="0" smtClean="0"/>
              <a:t>, mentre la combinazione BDP/</a:t>
            </a:r>
            <a:r>
              <a:rPr lang="it-IT" sz="1600" b="0" dirty="0" err="1" smtClean="0"/>
              <a:t>formoterolo</a:t>
            </a:r>
            <a:r>
              <a:rPr lang="it-IT" sz="1600" b="0" dirty="0" smtClean="0"/>
              <a:t> potrebbe essere utilizzabile in maniera speculativa indiretta in quanto non dispone di studi simili </a:t>
            </a:r>
            <a:endParaRPr lang="it-IT" sz="1600" b="0" dirty="0"/>
          </a:p>
          <a:p>
            <a:pPr marL="742950" lvl="1" indent="-285750">
              <a:buFont typeface="Arial" panose="020B0604020202020204" pitchFamily="34" charset="0"/>
              <a:buChar char="•"/>
            </a:pPr>
            <a:r>
              <a:rPr lang="it-IT" sz="1600" b="0" dirty="0"/>
              <a:t>Tale strategia determina sollievo immediato dei sintomi e riduce il tasso di riacutizzazioni come il trattamento regolare con basse dosi di ICS</a:t>
            </a:r>
          </a:p>
          <a:p>
            <a:pPr marL="742950" lvl="1" indent="-285750">
              <a:buFont typeface="Arial" panose="020B0604020202020204" pitchFamily="34" charset="0"/>
              <a:buChar char="•"/>
            </a:pPr>
            <a:r>
              <a:rPr lang="it-IT" sz="1600" b="0" dirty="0"/>
              <a:t>«Off-</a:t>
            </a:r>
            <a:r>
              <a:rPr lang="it-IT" sz="1600" b="0" dirty="0" err="1"/>
              <a:t>label</a:t>
            </a:r>
            <a:r>
              <a:rPr lang="it-IT" sz="1600" b="0" dirty="0"/>
              <a:t>», </a:t>
            </a:r>
            <a:r>
              <a:rPr lang="it-IT" sz="1600" b="0" dirty="0" smtClean="0"/>
              <a:t>in attesa di autorizzazione europea</a:t>
            </a:r>
            <a:endParaRPr lang="it-IT" sz="1600" b="0" dirty="0"/>
          </a:p>
          <a:p>
            <a:pPr marL="742950" lvl="1" indent="-285750">
              <a:buFont typeface="Arial" panose="020B0604020202020204" pitchFamily="34" charset="0"/>
              <a:buChar char="•"/>
            </a:pPr>
            <a:endParaRPr lang="it-IT" sz="1600" b="0" dirty="0"/>
          </a:p>
          <a:p>
            <a:pPr marL="285750" indent="-285750">
              <a:buFont typeface="Arial" panose="020B0604020202020204" pitchFamily="34" charset="0"/>
              <a:buChar char="•"/>
            </a:pPr>
            <a:r>
              <a:rPr lang="it-IT" sz="1600" dirty="0"/>
              <a:t>Come seconda opzione, rimane:</a:t>
            </a:r>
          </a:p>
          <a:p>
            <a:pPr marL="742950" lvl="1" indent="-285750">
              <a:buFont typeface="Arial" panose="020B0604020202020204" pitchFamily="34" charset="0"/>
              <a:buChar char="•"/>
            </a:pPr>
            <a:r>
              <a:rPr lang="it-IT" sz="1600" b="0" dirty="0"/>
              <a:t>L’uso al bisogno di SABA, che dovrebbe però essere seguito ogni volta dalla somministrazione di una dose di ICS</a:t>
            </a:r>
          </a:p>
          <a:p>
            <a:pPr marL="742950" lvl="1" indent="-285750">
              <a:buFont typeface="Arial" panose="020B0604020202020204" pitchFamily="34" charset="0"/>
              <a:buChar char="•"/>
            </a:pPr>
            <a:r>
              <a:rPr lang="it-IT" sz="1600" b="0" dirty="0"/>
              <a:t>L’uso di una combinazione ICS/SABA al bisogno </a:t>
            </a:r>
            <a:r>
              <a:rPr lang="it-IT" sz="1600" b="0" baseline="30000" dirty="0"/>
              <a:t>3</a:t>
            </a:r>
          </a:p>
          <a:p>
            <a:r>
              <a:rPr lang="it-IT" sz="1600" b="0" dirty="0"/>
              <a:t> </a:t>
            </a:r>
          </a:p>
          <a:p>
            <a:pPr marL="285750" indent="-285750">
              <a:buFont typeface="Arial" panose="020B0604020202020204" pitchFamily="34" charset="0"/>
              <a:buChar char="•"/>
            </a:pPr>
            <a:r>
              <a:rPr lang="it-IT" sz="1600" dirty="0"/>
              <a:t>E’ comunque consigliabile:</a:t>
            </a:r>
          </a:p>
          <a:p>
            <a:pPr marL="742950" lvl="1" indent="-285750">
              <a:buFont typeface="Arial" panose="020B0604020202020204" pitchFamily="34" charset="0"/>
              <a:buChar char="•"/>
            </a:pPr>
            <a:r>
              <a:rPr lang="it-IT" sz="1600" b="0" dirty="0"/>
              <a:t>Valutare la capacità del paziente di autogestire la malattia, di percepire correttamente i sintomi, e di saper usare correttamente gli inalatori</a:t>
            </a:r>
          </a:p>
          <a:p>
            <a:pPr marL="742950" lvl="1" indent="-285750">
              <a:buFont typeface="Arial" panose="020B0604020202020204" pitchFamily="34" charset="0"/>
              <a:buChar char="•"/>
            </a:pPr>
            <a:r>
              <a:rPr lang="it-IT" sz="1600" b="0" dirty="0"/>
              <a:t>Mantenere, anche se a più lungo termine, un monitoraggio del paziente, per valutare eventuali modificazioni del piano terapeutico sulla base della frequenza delle riacutizzazioni e sull’andamento nel tempo della funzione polmonare</a:t>
            </a:r>
          </a:p>
        </p:txBody>
      </p:sp>
    </p:spTree>
    <p:extLst>
      <p:ext uri="{BB962C8B-B14F-4D97-AF65-F5344CB8AC3E}">
        <p14:creationId xmlns:p14="http://schemas.microsoft.com/office/powerpoint/2010/main" val="330022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58112" y="332656"/>
            <a:ext cx="5827236" cy="892552"/>
          </a:xfrm>
          <a:prstGeom prst="rect">
            <a:avLst/>
          </a:prstGeom>
          <a:noFill/>
        </p:spPr>
        <p:txBody>
          <a:bodyPr wrap="none" rtlCol="0">
            <a:spAutoFit/>
          </a:bodyPr>
          <a:lstStyle/>
          <a:p>
            <a:pPr algn="ctr"/>
            <a:r>
              <a:rPr lang="it-IT" sz="2600" err="1"/>
              <a:t>Step</a:t>
            </a:r>
            <a:r>
              <a:rPr lang="it-IT" sz="2600"/>
              <a:t> 2 – ICS regolari a basse dosi o</a:t>
            </a:r>
          </a:p>
          <a:p>
            <a:pPr algn="ctr"/>
            <a:r>
              <a:rPr lang="it-IT" sz="2600"/>
              <a:t>ICS/</a:t>
            </a:r>
            <a:r>
              <a:rPr lang="it-IT" sz="2600" err="1"/>
              <a:t>formoterolo</a:t>
            </a:r>
            <a:r>
              <a:rPr lang="it-IT" sz="2600"/>
              <a:t> al bisogno (I)</a:t>
            </a:r>
          </a:p>
        </p:txBody>
      </p:sp>
      <p:sp>
        <p:nvSpPr>
          <p:cNvPr id="3" name="CasellaDiTesto 2"/>
          <p:cNvSpPr txBox="1"/>
          <p:nvPr/>
        </p:nvSpPr>
        <p:spPr>
          <a:xfrm>
            <a:off x="695400" y="1340769"/>
            <a:ext cx="10945216" cy="5919569"/>
          </a:xfrm>
          <a:prstGeom prst="rect">
            <a:avLst/>
          </a:prstGeom>
          <a:noFill/>
        </p:spPr>
        <p:txBody>
          <a:bodyPr wrap="square" rtlCol="0">
            <a:spAutoFit/>
          </a:bodyPr>
          <a:lstStyle/>
          <a:p>
            <a:pPr marL="285750" indent="-285750">
              <a:buFont typeface="Arial" panose="020B0604020202020204" pitchFamily="34" charset="0"/>
              <a:buChar char="•"/>
            </a:pPr>
            <a:r>
              <a:rPr lang="it-IT" sz="1600" dirty="0"/>
              <a:t>In questo </a:t>
            </a:r>
            <a:r>
              <a:rPr lang="it-IT" sz="1600" dirty="0" err="1"/>
              <a:t>step</a:t>
            </a:r>
            <a:r>
              <a:rPr lang="it-IT" sz="1600" dirty="0"/>
              <a:t> (asma lieve, con sintomi frequenti ma non continui e presenza di rischio futuro per riacutizzazioni), due possibili opzioni raccomandate come prima scelta:</a:t>
            </a:r>
          </a:p>
          <a:p>
            <a:pPr marL="742950" lvl="1" indent="-285750">
              <a:buFont typeface="Arial" panose="020B0604020202020204" pitchFamily="34" charset="0"/>
              <a:buChar char="•"/>
            </a:pPr>
            <a:r>
              <a:rPr lang="it-IT" sz="1600" dirty="0"/>
              <a:t>ICS a basse dosi per uso regolare</a:t>
            </a:r>
          </a:p>
          <a:p>
            <a:pPr marL="1200150" lvl="2" indent="-285750">
              <a:buFont typeface="Arial" panose="020B0604020202020204" pitchFamily="34" charset="0"/>
              <a:buChar char="•"/>
            </a:pPr>
            <a:r>
              <a:rPr lang="it-IT" sz="1600" b="0" dirty="0"/>
              <a:t>Vari studi hanno dimostrato che tale trattamento riduce sostanzialmente il rischio di gravi riacutizzazioni, ospedalizzazioni e mortalità per asma </a:t>
            </a:r>
            <a:r>
              <a:rPr lang="it-IT" sz="1600" b="0" baseline="30000" dirty="0"/>
              <a:t>1,2,3</a:t>
            </a:r>
            <a:r>
              <a:rPr lang="it-IT" sz="1600" b="0" dirty="0"/>
              <a:t>, anche nei pazienti con sintomi occasionali</a:t>
            </a:r>
            <a:r>
              <a:rPr lang="it-IT" sz="1600" b="0" baseline="30000" dirty="0"/>
              <a:t> 4</a:t>
            </a:r>
            <a:r>
              <a:rPr lang="it-IT" sz="1600" b="0" dirty="0"/>
              <a:t>, oltre a ridurre la perdita di funzione respiratoria nel tempo </a:t>
            </a:r>
            <a:r>
              <a:rPr lang="it-IT" sz="1600" b="0" baseline="30000" dirty="0"/>
              <a:t>5</a:t>
            </a:r>
            <a:r>
              <a:rPr lang="it-IT" sz="1600" b="0" dirty="0"/>
              <a:t>. Tuttavia l’aderenza di questi pazienti alla terapia regolare è bassa</a:t>
            </a:r>
          </a:p>
          <a:p>
            <a:pPr marL="742950" lvl="1" indent="-285750">
              <a:buFont typeface="Arial" panose="020B0604020202020204" pitchFamily="34" charset="0"/>
              <a:buChar char="•"/>
            </a:pPr>
            <a:r>
              <a:rPr lang="it-IT" sz="1600" dirty="0"/>
              <a:t>ICS/</a:t>
            </a:r>
            <a:r>
              <a:rPr lang="it-IT" sz="1600" dirty="0" err="1"/>
              <a:t>formoterolo</a:t>
            </a:r>
            <a:r>
              <a:rPr lang="it-IT" sz="1600" dirty="0"/>
              <a:t> al bisogno (i dati pubblicati sono relativi alla combinazione </a:t>
            </a:r>
            <a:r>
              <a:rPr lang="it-IT" sz="1600" dirty="0" err="1"/>
              <a:t>busesonide</a:t>
            </a:r>
            <a:r>
              <a:rPr lang="it-IT" sz="1600" dirty="0"/>
              <a:t>/</a:t>
            </a:r>
            <a:r>
              <a:rPr lang="it-IT" sz="1600" dirty="0" err="1"/>
              <a:t>formoterolo</a:t>
            </a:r>
            <a:r>
              <a:rPr lang="it-IT" sz="1600" dirty="0"/>
              <a:t> con il </a:t>
            </a:r>
            <a:r>
              <a:rPr lang="it-IT" sz="1600" dirty="0" err="1"/>
              <a:t>device</a:t>
            </a:r>
            <a:r>
              <a:rPr lang="it-IT" sz="1600" dirty="0"/>
              <a:t> </a:t>
            </a:r>
            <a:r>
              <a:rPr lang="it-IT" sz="1600" dirty="0" err="1"/>
              <a:t>Turbohaler</a:t>
            </a:r>
            <a:r>
              <a:rPr lang="it-IT" sz="1600" dirty="0"/>
              <a:t>) </a:t>
            </a:r>
          </a:p>
          <a:p>
            <a:pPr marL="1200150" lvl="2" indent="-285750">
              <a:buFont typeface="Arial" panose="020B0604020202020204" pitchFamily="34" charset="0"/>
              <a:buChar char="•"/>
            </a:pPr>
            <a:r>
              <a:rPr lang="it-IT" sz="1600" b="0" dirty="0"/>
              <a:t>Studi recenti in soggetti con asma lieve e lieve-moderata, non controllati in assenza o in presenza di basse dosi di ICS, hanno mostrato la capacità di questa strategia di ridurre le gravi riacutizzazioni in modo simile o addirittura superiore rispetto all’uso di basse dosi di ICS per uso regolare, ma con una minore assunzione totale di ICS </a:t>
            </a:r>
            <a:r>
              <a:rPr lang="it-IT" sz="1600" b="0" baseline="30000" dirty="0" smtClean="0"/>
              <a:t>6-9</a:t>
            </a:r>
            <a:endParaRPr lang="it-IT" sz="1600" b="0" baseline="30000" dirty="0"/>
          </a:p>
          <a:p>
            <a:pPr marL="1200150" lvl="2" indent="-285750">
              <a:buFont typeface="Arial" panose="020B0604020202020204" pitchFamily="34" charset="0"/>
              <a:buChar char="•"/>
            </a:pPr>
            <a:r>
              <a:rPr lang="it-IT" sz="1600" b="0" dirty="0"/>
              <a:t>Una recentissima </a:t>
            </a:r>
            <a:r>
              <a:rPr lang="it-IT" sz="1600" b="0" dirty="0" err="1"/>
              <a:t>metanalisi</a:t>
            </a:r>
            <a:r>
              <a:rPr lang="it-IT" sz="1600" b="0" dirty="0"/>
              <a:t> ha dimostrato la superiorità di questa strategia nel ridurre il rischio di esacerbazioni severe e accessi in PS rispetto ad ICS per uso regolare </a:t>
            </a:r>
            <a:r>
              <a:rPr lang="it-IT" sz="1600" b="0" baseline="30000" dirty="0" smtClean="0"/>
              <a:t>10</a:t>
            </a:r>
            <a:endParaRPr lang="it-IT" sz="1600" b="0" baseline="30000" dirty="0"/>
          </a:p>
          <a:p>
            <a:pPr marL="1200150" lvl="2" indent="-285750">
              <a:buFont typeface="Arial" panose="020B0604020202020204" pitchFamily="34" charset="0"/>
              <a:buChar char="•"/>
            </a:pPr>
            <a:r>
              <a:rPr lang="it-IT" sz="1600" b="0" dirty="0"/>
              <a:t>Questa combinazione è risultata preferita rispetto ad ICS per uso regolare nei pazienti che ne hanno sperimentato l’utilizzo </a:t>
            </a:r>
            <a:r>
              <a:rPr lang="it-IT" sz="1600" b="0" baseline="30000" dirty="0" smtClean="0"/>
              <a:t>11</a:t>
            </a:r>
            <a:endParaRPr lang="it-IT" sz="1600" b="0" baseline="30000" dirty="0"/>
          </a:p>
          <a:p>
            <a:pPr marL="1200150" lvl="2" indent="-285750">
              <a:buFont typeface="Arial" panose="020B0604020202020204" pitchFamily="34" charset="0"/>
              <a:buChar char="•"/>
            </a:pPr>
            <a:r>
              <a:rPr lang="it-IT" sz="1600" b="0" dirty="0"/>
              <a:t>«Off-</a:t>
            </a:r>
            <a:r>
              <a:rPr lang="it-IT" sz="1600" b="0" dirty="0" err="1"/>
              <a:t>label</a:t>
            </a:r>
            <a:r>
              <a:rPr lang="it-IT" sz="1600" b="0" dirty="0"/>
              <a:t>», in attesa di autorizzazione europea</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dirty="0"/>
              <a:t>Seconde scelte sono rappresentate da:</a:t>
            </a:r>
          </a:p>
          <a:p>
            <a:pPr marL="742950" lvl="1" indent="-285750">
              <a:buFont typeface="Arial" panose="020B0604020202020204" pitchFamily="34" charset="0"/>
              <a:buChar char="•"/>
            </a:pPr>
            <a:r>
              <a:rPr lang="it-IT" sz="1600" b="0" dirty="0"/>
              <a:t>L’uso di una bassa </a:t>
            </a:r>
            <a:r>
              <a:rPr lang="it-IT" sz="1600" b="0" dirty="0">
                <a:solidFill>
                  <a:schemeClr val="tx2"/>
                </a:solidFill>
              </a:rPr>
              <a:t>dose</a:t>
            </a:r>
            <a:r>
              <a:rPr lang="it-IT" sz="1600" b="0" dirty="0"/>
              <a:t> di ICS ogni qual volta venga usato il SABA per il sollievo dei sintomi</a:t>
            </a:r>
          </a:p>
          <a:p>
            <a:pPr marL="742950" lvl="1" indent="-285750">
              <a:buFont typeface="Arial" panose="020B0604020202020204" pitchFamily="34" charset="0"/>
              <a:buChar char="•"/>
            </a:pPr>
            <a:r>
              <a:rPr lang="it-IT" sz="1600" b="0" dirty="0"/>
              <a:t>L’uso di antagonisti recettoriali dei leucotrieni. Questi hanno efficacia minore dei ICS a bassa dose </a:t>
            </a:r>
            <a:r>
              <a:rPr lang="it-IT" sz="1600" b="0" baseline="30000" dirty="0" smtClean="0"/>
              <a:t>12</a:t>
            </a:r>
            <a:endParaRPr lang="it-IT" sz="1600" b="0" baseline="30000" dirty="0"/>
          </a:p>
          <a:p>
            <a:pPr marL="285750" indent="-285750">
              <a:buFont typeface="Arial" panose="020B0604020202020204" pitchFamily="34" charset="0"/>
              <a:buChar char="•"/>
            </a:pPr>
            <a:endParaRPr lang="it-IT" sz="1600" dirty="0"/>
          </a:p>
          <a:p>
            <a:pPr lvl="1"/>
            <a:endParaRPr lang="it-IT" sz="1600" b="0" baseline="30000" dirty="0"/>
          </a:p>
        </p:txBody>
      </p:sp>
    </p:spTree>
    <p:extLst>
      <p:ext uri="{BB962C8B-B14F-4D97-AF65-F5344CB8AC3E}">
        <p14:creationId xmlns:p14="http://schemas.microsoft.com/office/powerpoint/2010/main" val="5127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5" y="332656"/>
            <a:ext cx="5920210" cy="892552"/>
          </a:xfrm>
          <a:prstGeom prst="rect">
            <a:avLst/>
          </a:prstGeom>
          <a:noFill/>
        </p:spPr>
        <p:txBody>
          <a:bodyPr wrap="none" rtlCol="0">
            <a:spAutoFit/>
          </a:bodyPr>
          <a:lstStyle/>
          <a:p>
            <a:pPr algn="ctr"/>
            <a:r>
              <a:rPr lang="it-IT" sz="2600" dirty="0" err="1"/>
              <a:t>Step</a:t>
            </a:r>
            <a:r>
              <a:rPr lang="it-IT" sz="2600" dirty="0"/>
              <a:t> 2 – ICS regolare a basse dosi o</a:t>
            </a:r>
          </a:p>
          <a:p>
            <a:pPr algn="ctr"/>
            <a:r>
              <a:rPr lang="it-IT" sz="2600" dirty="0"/>
              <a:t>ICS/</a:t>
            </a:r>
            <a:r>
              <a:rPr lang="it-IT" sz="2600" dirty="0" err="1"/>
              <a:t>formoterolo</a:t>
            </a:r>
            <a:r>
              <a:rPr lang="it-IT" sz="2600" dirty="0"/>
              <a:t> al bisogno (II)</a:t>
            </a:r>
          </a:p>
        </p:txBody>
      </p:sp>
      <p:sp>
        <p:nvSpPr>
          <p:cNvPr id="3" name="CasellaDiTesto 2"/>
          <p:cNvSpPr txBox="1"/>
          <p:nvPr/>
        </p:nvSpPr>
        <p:spPr>
          <a:xfrm>
            <a:off x="1847528" y="1340768"/>
            <a:ext cx="8640960" cy="5539978"/>
          </a:xfrm>
          <a:prstGeom prst="rect">
            <a:avLst/>
          </a:prstGeom>
          <a:noFill/>
        </p:spPr>
        <p:txBody>
          <a:bodyPr wrap="square" rtlCol="0">
            <a:spAutoFit/>
          </a:bodyPr>
          <a:lstStyle/>
          <a:p>
            <a:pPr marL="285750" indent="-285750">
              <a:buFont typeface="Arial" panose="020B0604020202020204" pitchFamily="34" charset="0"/>
              <a:buChar char="•"/>
            </a:pPr>
            <a:r>
              <a:rPr lang="it-IT" dirty="0"/>
              <a:t>Nella scelta tra le due opzioni principali raccomandate in questo </a:t>
            </a:r>
            <a:r>
              <a:rPr lang="it-IT" dirty="0" err="1"/>
              <a:t>step</a:t>
            </a:r>
            <a:r>
              <a:rPr lang="it-IT" dirty="0"/>
              <a:t>, è opportuno tenere in considerazione</a:t>
            </a:r>
          </a:p>
          <a:p>
            <a:pPr marL="742950" lvl="1" indent="-285750">
              <a:buFont typeface="Arial" panose="020B0604020202020204" pitchFamily="34" charset="0"/>
              <a:buChar char="•"/>
            </a:pPr>
            <a:r>
              <a:rPr lang="it-IT" b="0" dirty="0"/>
              <a:t>La presenza di uno o più fattori di rischio non modificabili per l’insorgenza di riacutizzazioni o di perdita progressiva di funzione polmonare, tra cui:</a:t>
            </a:r>
          </a:p>
          <a:p>
            <a:pPr marL="1200150" lvl="2" indent="-285750">
              <a:buFont typeface="Arial" panose="020B0604020202020204" pitchFamily="34" charset="0"/>
              <a:buChar char="•"/>
            </a:pPr>
            <a:r>
              <a:rPr lang="it-IT" b="0" dirty="0"/>
              <a:t>Storia di riacutizzazioni molto gravi o quasi-fatali</a:t>
            </a:r>
          </a:p>
          <a:p>
            <a:pPr marL="1200150" lvl="2" indent="-285750">
              <a:buFont typeface="Arial" panose="020B0604020202020204" pitchFamily="34" charset="0"/>
              <a:buChar char="•"/>
            </a:pPr>
            <a:r>
              <a:rPr lang="it-IT" b="0" dirty="0"/>
              <a:t>Persistente esposizione ad allergeni rilevanti o agenti professionali</a:t>
            </a:r>
          </a:p>
          <a:p>
            <a:pPr marL="1200150" lvl="2" indent="-285750">
              <a:buFont typeface="Arial" panose="020B0604020202020204" pitchFamily="34" charset="0"/>
              <a:buChar char="•"/>
            </a:pPr>
            <a:r>
              <a:rPr lang="it-IT" b="0" dirty="0"/>
              <a:t>Persistenza dell’abitudine al fumo</a:t>
            </a:r>
          </a:p>
          <a:p>
            <a:pPr marL="1200150" lvl="2" indent="-285750">
              <a:buFont typeface="Arial" panose="020B0604020202020204" pitchFamily="34" charset="0"/>
              <a:buChar char="•"/>
            </a:pPr>
            <a:r>
              <a:rPr lang="it-IT" b="0" dirty="0"/>
              <a:t>Presenza di importanti </a:t>
            </a:r>
            <a:r>
              <a:rPr lang="it-IT" b="0" dirty="0" err="1" smtClean="0"/>
              <a:t>comorbidità</a:t>
            </a:r>
            <a:endParaRPr lang="it-IT" b="0" dirty="0"/>
          </a:p>
          <a:p>
            <a:pPr marL="1200150" lvl="2" indent="-285750">
              <a:buFont typeface="Arial" panose="020B0604020202020204" pitchFamily="34" charset="0"/>
              <a:buChar char="•"/>
            </a:pPr>
            <a:r>
              <a:rPr lang="it-IT" b="0" dirty="0"/>
              <a:t>Bassi valori di FEV1</a:t>
            </a:r>
          </a:p>
          <a:p>
            <a:pPr marL="1200150" lvl="2" indent="-285750">
              <a:buFont typeface="Arial" panose="020B0604020202020204" pitchFamily="34" charset="0"/>
              <a:buChar char="•"/>
            </a:pPr>
            <a:r>
              <a:rPr lang="it-IT" b="0" dirty="0"/>
              <a:t>Valori persistentemente abnormi degli indicatori di infiammazione bronchiale (eosinofilia nel sangue o nell’espettorato, </a:t>
            </a:r>
            <a:r>
              <a:rPr lang="it-IT" b="0" dirty="0" err="1"/>
              <a:t>FeNO</a:t>
            </a:r>
            <a:r>
              <a:rPr lang="it-IT" b="0" dirty="0"/>
              <a:t>)</a:t>
            </a:r>
          </a:p>
          <a:p>
            <a:pPr marL="742950" lvl="1" indent="-285750">
              <a:buFont typeface="Arial" panose="020B0604020202020204" pitchFamily="34" charset="0"/>
              <a:buChar char="•"/>
            </a:pPr>
            <a:r>
              <a:rPr lang="it-IT" b="0" dirty="0"/>
              <a:t>L’attitudine del paziente all’autogestione e la capacità di essere buon percettore dei sintomi</a:t>
            </a:r>
          </a:p>
          <a:p>
            <a:pPr marL="1200150" lvl="2" indent="-285750">
              <a:buFont typeface="Arial" panose="020B0604020202020204" pitchFamily="34" charset="0"/>
              <a:buChar char="•"/>
            </a:pPr>
            <a:r>
              <a:rPr lang="it-IT" b="0" dirty="0"/>
              <a:t>Presenza di importanti problemi psicologici o psichiatrici</a:t>
            </a:r>
          </a:p>
          <a:p>
            <a:pPr marL="742950" lvl="1" indent="-285750">
              <a:buFont typeface="Arial" panose="020B0604020202020204" pitchFamily="34" charset="0"/>
              <a:buChar char="•"/>
            </a:pPr>
            <a:r>
              <a:rPr lang="it-IT" b="0" dirty="0"/>
              <a:t>Le precedenti esperienze di trattamento, inclusi possibili effetti collaterali</a:t>
            </a:r>
          </a:p>
          <a:p>
            <a:pPr marL="742950" lvl="1" indent="-285750">
              <a:buFont typeface="Arial" panose="020B0604020202020204" pitchFamily="34" charset="0"/>
              <a:buChar char="•"/>
            </a:pPr>
            <a:endParaRPr lang="it-IT" b="0" dirty="0"/>
          </a:p>
          <a:p>
            <a:pPr marL="285750" indent="-285750">
              <a:buFont typeface="Arial" panose="020B0604020202020204" pitchFamily="34" charset="0"/>
              <a:buChar char="•"/>
            </a:pPr>
            <a:endParaRPr lang="it-IT" dirty="0"/>
          </a:p>
          <a:p>
            <a:pPr marL="742950" lvl="1" indent="-285750">
              <a:buFont typeface="Arial" panose="020B0604020202020204" pitchFamily="34" charset="0"/>
              <a:buChar char="•"/>
            </a:pPr>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b="0" dirty="0"/>
          </a:p>
        </p:txBody>
      </p:sp>
    </p:spTree>
    <p:extLst>
      <p:ext uri="{BB962C8B-B14F-4D97-AF65-F5344CB8AC3E}">
        <p14:creationId xmlns:p14="http://schemas.microsoft.com/office/powerpoint/2010/main" val="525964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76242" y="332659"/>
            <a:ext cx="7590989" cy="492443"/>
          </a:xfrm>
          <a:prstGeom prst="rect">
            <a:avLst/>
          </a:prstGeom>
          <a:noFill/>
        </p:spPr>
        <p:txBody>
          <a:bodyPr wrap="none" rtlCol="0">
            <a:spAutoFit/>
          </a:bodyPr>
          <a:lstStyle/>
          <a:p>
            <a:pPr algn="ctr"/>
            <a:r>
              <a:rPr lang="it-IT" sz="2600" dirty="0" err="1"/>
              <a:t>Step</a:t>
            </a:r>
            <a:r>
              <a:rPr lang="it-IT" sz="2600" dirty="0"/>
              <a:t> 3 – Combinazione ICS/LABA a basse dosi</a:t>
            </a:r>
          </a:p>
        </p:txBody>
      </p:sp>
      <p:sp>
        <p:nvSpPr>
          <p:cNvPr id="3" name="CasellaDiTesto 2"/>
          <p:cNvSpPr txBox="1"/>
          <p:nvPr/>
        </p:nvSpPr>
        <p:spPr>
          <a:xfrm>
            <a:off x="1847528" y="1340771"/>
            <a:ext cx="8640960" cy="5816977"/>
          </a:xfrm>
          <a:prstGeom prst="rect">
            <a:avLst/>
          </a:prstGeom>
          <a:noFill/>
        </p:spPr>
        <p:txBody>
          <a:bodyPr wrap="square" rtlCol="0">
            <a:spAutoFit/>
          </a:bodyPr>
          <a:lstStyle/>
          <a:p>
            <a:pPr marL="285750" indent="-285750">
              <a:buFont typeface="Arial" panose="020B0604020202020204" pitchFamily="34" charset="0"/>
              <a:buChar char="•"/>
            </a:pPr>
            <a:r>
              <a:rPr lang="it-IT" dirty="0"/>
              <a:t>In questo </a:t>
            </a:r>
            <a:r>
              <a:rPr lang="it-IT" dirty="0" err="1"/>
              <a:t>step</a:t>
            </a:r>
            <a:r>
              <a:rPr lang="it-IT" dirty="0"/>
              <a:t> (asma moderato, con sintomi frequenti o giornalieri e presenza di rischio futuro per riacutizzazioni) l’opzione raccomandata è:</a:t>
            </a:r>
          </a:p>
          <a:p>
            <a:pPr marL="742950" lvl="1" indent="-285750">
              <a:buFont typeface="Arial" panose="020B0604020202020204" pitchFamily="34" charset="0"/>
              <a:buChar char="•"/>
            </a:pPr>
            <a:r>
              <a:rPr lang="it-IT" dirty="0"/>
              <a:t>Una combinazione ICS/LABA a basse dosi di ICS per uso regolare</a:t>
            </a:r>
          </a:p>
          <a:p>
            <a:pPr marL="1200150" lvl="2" indent="-285750">
              <a:buFont typeface="Arial" panose="020B0604020202020204" pitchFamily="34" charset="0"/>
              <a:buChar char="•"/>
            </a:pPr>
            <a:r>
              <a:rPr lang="it-IT" b="0" dirty="0"/>
              <a:t>Numerosi studi hanno dimostrato che in pazienti non controllati da solo ICS a bassa dose, l’aggiunta del LABA migliora il controllo rispetto all’aumento della dose del ICS </a:t>
            </a:r>
            <a:r>
              <a:rPr lang="it-IT" b="0" baseline="30000" dirty="0"/>
              <a:t>1,2</a:t>
            </a:r>
          </a:p>
          <a:p>
            <a:pPr marL="742950" lvl="1" indent="-285750">
              <a:buFont typeface="Arial" panose="020B0604020202020204" pitchFamily="34" charset="0"/>
              <a:buChar char="•"/>
            </a:pPr>
            <a:r>
              <a:rPr lang="it-IT" dirty="0"/>
              <a:t>Come uso al bisogno, si suggerisce:</a:t>
            </a:r>
            <a:endParaRPr lang="it-IT" dirty="0">
              <a:highlight>
                <a:srgbClr val="FFFF00"/>
              </a:highlight>
            </a:endParaRPr>
          </a:p>
          <a:p>
            <a:pPr marL="1200150" lvl="2" indent="-285750">
              <a:buFont typeface="Arial" panose="020B0604020202020204" pitchFamily="34" charset="0"/>
              <a:buChar char="•"/>
            </a:pPr>
            <a:r>
              <a:rPr lang="it-IT" b="0" dirty="0"/>
              <a:t>L’uso di </a:t>
            </a:r>
            <a:r>
              <a:rPr lang="it-IT" b="0" dirty="0" err="1" smtClean="0"/>
              <a:t>Budesonide</a:t>
            </a:r>
            <a:r>
              <a:rPr lang="it-IT" b="0" dirty="0" smtClean="0"/>
              <a:t>/formoterolo</a:t>
            </a:r>
            <a:r>
              <a:rPr lang="it-IT" b="0" baseline="30000" dirty="0" smtClean="0"/>
              <a:t>3-6</a:t>
            </a:r>
            <a:r>
              <a:rPr lang="it-IT" b="0" dirty="0" smtClean="0"/>
              <a:t> </a:t>
            </a:r>
            <a:r>
              <a:rPr lang="it-IT" b="0" dirty="0"/>
              <a:t>o </a:t>
            </a:r>
            <a:r>
              <a:rPr lang="it-IT" b="0" dirty="0" smtClean="0"/>
              <a:t>BDP/</a:t>
            </a:r>
            <a:r>
              <a:rPr lang="it-IT" b="0" dirty="0" err="1" smtClean="0"/>
              <a:t>formoterolo</a:t>
            </a:r>
            <a:r>
              <a:rPr lang="it-IT" b="0" baseline="30000" dirty="0" smtClean="0"/>
              <a:t> 7</a:t>
            </a:r>
            <a:r>
              <a:rPr lang="it-IT" b="0" dirty="0" smtClean="0"/>
              <a:t>, </a:t>
            </a:r>
            <a:r>
              <a:rPr lang="it-IT" b="0" dirty="0"/>
              <a:t>nell’ambito delle strategie SMART/MART </a:t>
            </a:r>
            <a:r>
              <a:rPr lang="it-IT" b="0" baseline="30000" dirty="0" smtClean="0"/>
              <a:t>8</a:t>
            </a:r>
            <a:r>
              <a:rPr lang="it-IT" b="0" dirty="0" smtClean="0"/>
              <a:t>, quindi </a:t>
            </a:r>
            <a:r>
              <a:rPr lang="it-IT" b="0" dirty="0"/>
              <a:t>nei pazienti che usano già queste combinazioni per uso regolare regolarmente</a:t>
            </a:r>
          </a:p>
          <a:p>
            <a:pPr marL="1200150" lvl="2" indent="-285750">
              <a:buFont typeface="Arial" panose="020B0604020202020204" pitchFamily="34" charset="0"/>
              <a:buChar char="•"/>
            </a:pPr>
            <a:r>
              <a:rPr lang="it-IT" b="0" dirty="0"/>
              <a:t>L’uso del SABA nei pazienti che usano altre combinazioni ICS/LABA</a:t>
            </a:r>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Seconde scelte sono rappresentate da:</a:t>
            </a:r>
          </a:p>
          <a:p>
            <a:pPr marL="742950" lvl="1" indent="-285750">
              <a:buFont typeface="Arial" panose="020B0604020202020204" pitchFamily="34" charset="0"/>
              <a:buChar char="•"/>
            </a:pPr>
            <a:r>
              <a:rPr lang="it-IT" b="0" dirty="0"/>
              <a:t>L’uso di medie dosi di ICS, con eventuale uso di </a:t>
            </a:r>
            <a:r>
              <a:rPr lang="it-IT" b="0" dirty="0" smtClean="0"/>
              <a:t>SABA </a:t>
            </a:r>
            <a:r>
              <a:rPr lang="it-IT" b="0" dirty="0"/>
              <a:t>al bisogno</a:t>
            </a:r>
          </a:p>
          <a:p>
            <a:pPr marL="742950" lvl="1" indent="-285750">
              <a:buFont typeface="Arial" panose="020B0604020202020204" pitchFamily="34" charset="0"/>
              <a:buChar char="•"/>
            </a:pPr>
            <a:r>
              <a:rPr lang="it-IT" b="0" dirty="0"/>
              <a:t>L’uso di basse dosi di ICS associate ad antagonisti recettoriali dei leucotrieni. </a:t>
            </a:r>
          </a:p>
          <a:p>
            <a:pPr marL="742950" lvl="1" indent="-285750">
              <a:buFont typeface="Arial" panose="020B0604020202020204" pitchFamily="34" charset="0"/>
              <a:buChar char="•"/>
            </a:pPr>
            <a:r>
              <a:rPr lang="it-IT" b="0" dirty="0"/>
              <a:t>Entrambe queste due opzioni  hanno efficacia minore delle combinazioni ICS/LABA </a:t>
            </a:r>
            <a:r>
              <a:rPr lang="it-IT" b="0" baseline="30000" dirty="0" smtClean="0"/>
              <a:t>9,10</a:t>
            </a:r>
            <a:endParaRPr lang="it-IT" b="0" baseline="30000" dirty="0"/>
          </a:p>
          <a:p>
            <a:pPr marL="742950" lvl="1" indent="-285750">
              <a:buFont typeface="Arial" panose="020B0604020202020204" pitchFamily="34" charset="0"/>
              <a:buChar char="•"/>
            </a:pPr>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b="0" dirty="0"/>
          </a:p>
        </p:txBody>
      </p:sp>
    </p:spTree>
    <p:extLst>
      <p:ext uri="{BB962C8B-B14F-4D97-AF65-F5344CB8AC3E}">
        <p14:creationId xmlns:p14="http://schemas.microsoft.com/office/powerpoint/2010/main" val="70704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67428" y="332659"/>
            <a:ext cx="7608621" cy="492443"/>
          </a:xfrm>
          <a:prstGeom prst="rect">
            <a:avLst/>
          </a:prstGeom>
          <a:noFill/>
        </p:spPr>
        <p:txBody>
          <a:bodyPr wrap="none" rtlCol="0">
            <a:spAutoFit/>
          </a:bodyPr>
          <a:lstStyle/>
          <a:p>
            <a:pPr algn="ctr"/>
            <a:r>
              <a:rPr lang="it-IT" sz="2600" dirty="0" err="1"/>
              <a:t>Step</a:t>
            </a:r>
            <a:r>
              <a:rPr lang="it-IT" sz="2600" dirty="0"/>
              <a:t> 4 – Combinazione ICS/LABA a medie dosi</a:t>
            </a:r>
          </a:p>
        </p:txBody>
      </p:sp>
      <p:sp>
        <p:nvSpPr>
          <p:cNvPr id="3" name="CasellaDiTesto 2"/>
          <p:cNvSpPr txBox="1"/>
          <p:nvPr/>
        </p:nvSpPr>
        <p:spPr>
          <a:xfrm>
            <a:off x="1847528" y="1340771"/>
            <a:ext cx="8640960" cy="5262979"/>
          </a:xfrm>
          <a:prstGeom prst="rect">
            <a:avLst/>
          </a:prstGeom>
          <a:noFill/>
        </p:spPr>
        <p:txBody>
          <a:bodyPr wrap="square" rtlCol="0">
            <a:spAutoFit/>
          </a:bodyPr>
          <a:lstStyle/>
          <a:p>
            <a:pPr marL="285750" indent="-285750">
              <a:buFont typeface="Arial" panose="020B0604020202020204" pitchFamily="34" charset="0"/>
              <a:buChar char="•"/>
            </a:pPr>
            <a:r>
              <a:rPr lang="it-IT" dirty="0"/>
              <a:t>In questo </a:t>
            </a:r>
            <a:r>
              <a:rPr lang="it-IT" dirty="0" err="1"/>
              <a:t>step</a:t>
            </a:r>
            <a:r>
              <a:rPr lang="it-IT" dirty="0"/>
              <a:t> (asma moderato-grave, con sintomi frequenti o giornalieri e presenza di rischio futuro per riacutizzazioni) l’opzione raccomandata è:</a:t>
            </a:r>
          </a:p>
          <a:p>
            <a:pPr marL="742950" lvl="1" indent="-285750">
              <a:buFont typeface="Arial" panose="020B0604020202020204" pitchFamily="34" charset="0"/>
              <a:buChar char="•"/>
            </a:pPr>
            <a:r>
              <a:rPr lang="it-IT" dirty="0"/>
              <a:t>Una combinazione ICS/LABA a medie dosi di ICS per uso regolare</a:t>
            </a:r>
          </a:p>
          <a:p>
            <a:pPr marL="1200150" lvl="2" indent="-285750">
              <a:buFont typeface="Arial" panose="020B0604020202020204" pitchFamily="34" charset="0"/>
              <a:buChar char="•"/>
            </a:pPr>
            <a:r>
              <a:rPr lang="it-IT" b="0" dirty="0"/>
              <a:t>Alcuni studi hanno dimostrato che in pazienti non controllati da ICS/LABA a basse dosi, il passaggio ad una combinazione ICS/LABA a medio-alte dosi di ICS porta a un miglioramento del controllo </a:t>
            </a:r>
            <a:r>
              <a:rPr lang="it-IT" b="0" baseline="30000" dirty="0"/>
              <a:t>1,2</a:t>
            </a:r>
          </a:p>
          <a:p>
            <a:pPr marL="742950" lvl="1" indent="-285750">
              <a:buFont typeface="Arial" panose="020B0604020202020204" pitchFamily="34" charset="0"/>
              <a:buChar char="•"/>
            </a:pPr>
            <a:r>
              <a:rPr lang="it-IT" dirty="0"/>
              <a:t>Come uso al bisogno, si suggerisce:</a:t>
            </a:r>
          </a:p>
          <a:p>
            <a:pPr marL="1200150" lvl="2" indent="-285750">
              <a:buFont typeface="Arial" panose="020B0604020202020204" pitchFamily="34" charset="0"/>
              <a:buChar char="•"/>
            </a:pPr>
            <a:r>
              <a:rPr lang="it-IT" b="0" dirty="0"/>
              <a:t>L’uso di </a:t>
            </a:r>
            <a:r>
              <a:rPr lang="it-IT" b="0" dirty="0" err="1" smtClean="0"/>
              <a:t>Budesonide</a:t>
            </a:r>
            <a:r>
              <a:rPr lang="it-IT" b="0" dirty="0" smtClean="0"/>
              <a:t>/</a:t>
            </a:r>
            <a:r>
              <a:rPr lang="it-IT" b="0" dirty="0" err="1" smtClean="0"/>
              <a:t>formoterolo</a:t>
            </a:r>
            <a:r>
              <a:rPr lang="it-IT" b="0" dirty="0" smtClean="0"/>
              <a:t> </a:t>
            </a:r>
            <a:r>
              <a:rPr lang="it-IT" b="0" baseline="30000" dirty="0" smtClean="0"/>
              <a:t>3-8 </a:t>
            </a:r>
            <a:r>
              <a:rPr lang="it-IT" b="0" dirty="0"/>
              <a:t>o </a:t>
            </a:r>
            <a:r>
              <a:rPr lang="it-IT" b="0" dirty="0" smtClean="0"/>
              <a:t>BDP/</a:t>
            </a:r>
            <a:r>
              <a:rPr lang="it-IT" b="0" dirty="0" err="1" smtClean="0"/>
              <a:t>formoterolo</a:t>
            </a:r>
            <a:r>
              <a:rPr lang="it-IT" b="0" dirty="0" smtClean="0"/>
              <a:t> </a:t>
            </a:r>
            <a:r>
              <a:rPr lang="it-IT" b="0" baseline="30000" dirty="0" smtClean="0"/>
              <a:t>9</a:t>
            </a:r>
            <a:r>
              <a:rPr lang="it-IT" b="0" dirty="0" smtClean="0"/>
              <a:t>, </a:t>
            </a:r>
            <a:r>
              <a:rPr lang="it-IT" b="0" dirty="0"/>
              <a:t>nell’ambito delle strategie </a:t>
            </a:r>
            <a:r>
              <a:rPr lang="it-IT" b="0" dirty="0" smtClean="0"/>
              <a:t>SMART/MART, </a:t>
            </a:r>
            <a:r>
              <a:rPr lang="it-IT" b="0" dirty="0"/>
              <a:t>quindi nei pazienti che usano già queste </a:t>
            </a:r>
            <a:r>
              <a:rPr lang="it-IT" b="0" dirty="0" smtClean="0"/>
              <a:t>combinazioni regolarmente</a:t>
            </a:r>
            <a:endParaRPr lang="it-IT" b="0" dirty="0"/>
          </a:p>
          <a:p>
            <a:pPr marL="1200150" lvl="2" indent="-285750">
              <a:buFont typeface="Arial" panose="020B0604020202020204" pitchFamily="34" charset="0"/>
              <a:buChar char="•"/>
            </a:pPr>
            <a:r>
              <a:rPr lang="it-IT" b="0" dirty="0"/>
              <a:t>L’uso del SABA nei pazienti che usano altre combinazioni ICS/LABA</a:t>
            </a:r>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Scelte alternative sono rappresentate da:</a:t>
            </a:r>
          </a:p>
          <a:p>
            <a:pPr marL="742950" lvl="1" indent="-285750">
              <a:buFont typeface="Arial" panose="020B0604020202020204" pitchFamily="34" charset="0"/>
              <a:buChar char="•"/>
            </a:pPr>
            <a:r>
              <a:rPr lang="it-IT" b="0" dirty="0"/>
              <a:t>Aggiunta di </a:t>
            </a:r>
            <a:r>
              <a:rPr lang="it-IT" b="0" dirty="0" err="1"/>
              <a:t>Tiotropio</a:t>
            </a:r>
            <a:r>
              <a:rPr lang="it-IT" b="0" dirty="0"/>
              <a:t> </a:t>
            </a:r>
            <a:r>
              <a:rPr lang="it-IT" b="0" dirty="0" err="1"/>
              <a:t>Respimat</a:t>
            </a:r>
            <a:r>
              <a:rPr lang="it-IT" b="0" baseline="30000" dirty="0"/>
              <a:t> </a:t>
            </a:r>
            <a:r>
              <a:rPr lang="it-IT" b="0" baseline="30000" dirty="0" smtClean="0"/>
              <a:t>10</a:t>
            </a:r>
            <a:endParaRPr lang="it-IT" b="0" baseline="30000" dirty="0"/>
          </a:p>
          <a:p>
            <a:pPr marL="742950" lvl="1" indent="-285750">
              <a:buFont typeface="Arial" panose="020B0604020202020204" pitchFamily="34" charset="0"/>
              <a:buChar char="•"/>
            </a:pPr>
            <a:r>
              <a:rPr lang="it-IT" b="0" dirty="0"/>
              <a:t>ICS a dosi medie-elevate più </a:t>
            </a:r>
            <a:r>
              <a:rPr lang="it-IT" b="0" dirty="0" err="1"/>
              <a:t>montelukast</a:t>
            </a:r>
            <a:r>
              <a:rPr lang="it-IT" b="0" dirty="0"/>
              <a:t>, in caso di intolleranza ai </a:t>
            </a:r>
            <a:r>
              <a:rPr lang="it-IT" b="0" dirty="0">
                <a:latin typeface="Symbol" panose="05050102010706020507" pitchFamily="18" charset="2"/>
              </a:rPr>
              <a:t>b</a:t>
            </a:r>
            <a:r>
              <a:rPr lang="it-IT" b="0" dirty="0"/>
              <a:t>2.agonisti.</a:t>
            </a:r>
          </a:p>
          <a:p>
            <a:pPr marL="742950" lvl="1" indent="-285750">
              <a:buFont typeface="Arial" panose="020B0604020202020204" pitchFamily="34" charset="0"/>
              <a:buChar char="•"/>
            </a:pPr>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b="0" dirty="0"/>
          </a:p>
        </p:txBody>
      </p:sp>
    </p:spTree>
    <p:extLst>
      <p:ext uri="{BB962C8B-B14F-4D97-AF65-F5344CB8AC3E}">
        <p14:creationId xmlns:p14="http://schemas.microsoft.com/office/powerpoint/2010/main" val="3358741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960403" y="332656"/>
            <a:ext cx="7422673" cy="892552"/>
          </a:xfrm>
          <a:prstGeom prst="rect">
            <a:avLst/>
          </a:prstGeom>
          <a:noFill/>
        </p:spPr>
        <p:txBody>
          <a:bodyPr wrap="none" rtlCol="0">
            <a:spAutoFit/>
          </a:bodyPr>
          <a:lstStyle/>
          <a:p>
            <a:pPr algn="ctr"/>
            <a:r>
              <a:rPr lang="it-IT" sz="2600" dirty="0" err="1"/>
              <a:t>Step</a:t>
            </a:r>
            <a:r>
              <a:rPr lang="it-IT" sz="2600" dirty="0"/>
              <a:t> 5 – Combinazione ICS/LABA ad alte dosi</a:t>
            </a:r>
          </a:p>
          <a:p>
            <a:pPr algn="ctr"/>
            <a:r>
              <a:rPr lang="it-IT" sz="2600" dirty="0"/>
              <a:t>più uno o più altri farmaci di controllo (I)</a:t>
            </a:r>
          </a:p>
        </p:txBody>
      </p:sp>
      <p:sp>
        <p:nvSpPr>
          <p:cNvPr id="3" name="CasellaDiTesto 2"/>
          <p:cNvSpPr txBox="1"/>
          <p:nvPr/>
        </p:nvSpPr>
        <p:spPr>
          <a:xfrm>
            <a:off x="479376" y="1484784"/>
            <a:ext cx="11233248" cy="6093976"/>
          </a:xfrm>
          <a:prstGeom prst="rect">
            <a:avLst/>
          </a:prstGeom>
          <a:noFill/>
        </p:spPr>
        <p:txBody>
          <a:bodyPr wrap="square" rtlCol="0">
            <a:spAutoFit/>
          </a:bodyPr>
          <a:lstStyle/>
          <a:p>
            <a:pPr marL="285750" indent="-285750">
              <a:buFont typeface="Arial" panose="020B0604020202020204" pitchFamily="34" charset="0"/>
              <a:buChar char="•"/>
            </a:pPr>
            <a:r>
              <a:rPr lang="it-IT" dirty="0"/>
              <a:t>In questo </a:t>
            </a:r>
            <a:r>
              <a:rPr lang="it-IT" dirty="0" err="1"/>
              <a:t>step</a:t>
            </a:r>
            <a:r>
              <a:rPr lang="it-IT" dirty="0"/>
              <a:t> (asma grave, con sintomi quotidiani, frequenti riacutizzazioni e limitazioni nella vita quotidiana) il trattamento raccomandato è:</a:t>
            </a:r>
          </a:p>
          <a:p>
            <a:pPr marL="742950" lvl="1" indent="-285750">
              <a:buFont typeface="Arial" panose="020B0604020202020204" pitchFamily="34" charset="0"/>
              <a:buChar char="•"/>
            </a:pPr>
            <a:r>
              <a:rPr lang="it-IT" dirty="0"/>
              <a:t>Una combinazione ICS/LABA ad alte dosi di ICS per uso regolare</a:t>
            </a:r>
          </a:p>
          <a:p>
            <a:pPr marL="1200150" lvl="2" indent="-285750">
              <a:buFont typeface="Arial" panose="020B0604020202020204" pitchFamily="34" charset="0"/>
              <a:buChar char="•"/>
            </a:pPr>
            <a:r>
              <a:rPr lang="it-IT" b="0" dirty="0"/>
              <a:t>Nonostante che l’incremento ulteriore delle dosi di CS abbia un’efficacia modesta, il passaggio ad una combinazione ICS/LABA a alte dosi di ICS è raccomandata in questo step</a:t>
            </a:r>
            <a:r>
              <a:rPr lang="it-IT" b="0" baseline="30000" dirty="0"/>
              <a:t>1,2,3</a:t>
            </a:r>
          </a:p>
          <a:p>
            <a:pPr marL="742950" lvl="1" indent="-285750">
              <a:buFont typeface="Arial" panose="020B0604020202020204" pitchFamily="34" charset="0"/>
              <a:buChar char="•"/>
            </a:pPr>
            <a:r>
              <a:rPr lang="it-IT" dirty="0"/>
              <a:t>Aggiungere </a:t>
            </a:r>
            <a:r>
              <a:rPr lang="it-IT" dirty="0" err="1"/>
              <a:t>tiotropio</a:t>
            </a:r>
            <a:r>
              <a:rPr lang="it-IT" dirty="0"/>
              <a:t> </a:t>
            </a:r>
            <a:r>
              <a:rPr lang="it-IT" dirty="0" err="1" smtClean="0"/>
              <a:t>Respimat</a:t>
            </a:r>
            <a:r>
              <a:rPr lang="it-IT" dirty="0" smtClean="0"/>
              <a:t> </a:t>
            </a:r>
            <a:r>
              <a:rPr lang="it-IT" b="0" baseline="30000" dirty="0" smtClean="0"/>
              <a:t>4</a:t>
            </a:r>
            <a:r>
              <a:rPr lang="it-IT" dirty="0" smtClean="0"/>
              <a:t> o uso di associazioni fisse ICS/LABA/LAMA </a:t>
            </a:r>
            <a:r>
              <a:rPr lang="it-IT" b="0" baseline="30000" dirty="0" smtClean="0"/>
              <a:t>5-7</a:t>
            </a:r>
            <a:endParaRPr lang="it-IT" b="0" baseline="30000" dirty="0"/>
          </a:p>
          <a:p>
            <a:pPr marL="1200150" lvl="2" indent="-285750">
              <a:buFont typeface="Arial" panose="020B0604020202020204" pitchFamily="34" charset="0"/>
              <a:buChar char="•"/>
            </a:pPr>
            <a:r>
              <a:rPr lang="it-IT" b="0" dirty="0" smtClean="0"/>
              <a:t>Specie </a:t>
            </a:r>
            <a:r>
              <a:rPr lang="it-IT" b="0" dirty="0"/>
              <a:t>nei pazienti con riduzione della funzione polmonare</a:t>
            </a:r>
            <a:r>
              <a:rPr lang="it-IT" b="0" baseline="30000" dirty="0"/>
              <a:t> </a:t>
            </a:r>
            <a:r>
              <a:rPr lang="it-IT" b="0" baseline="30000" dirty="0" smtClean="0"/>
              <a:t>4</a:t>
            </a:r>
          </a:p>
          <a:p>
            <a:pPr marL="1200150" lvl="2" indent="-285750">
              <a:buFont typeface="Arial" panose="020B0604020202020204" pitchFamily="34" charset="0"/>
              <a:buChar char="•"/>
            </a:pPr>
            <a:r>
              <a:rPr lang="it-IT" b="0" dirty="0"/>
              <a:t>Non raccomandato negli </a:t>
            </a:r>
            <a:r>
              <a:rPr lang="it-IT" b="0" dirty="0" smtClean="0"/>
              <a:t>adolescenti</a:t>
            </a:r>
            <a:endParaRPr lang="it-IT" b="0" baseline="30000" dirty="0"/>
          </a:p>
          <a:p>
            <a:pPr marL="742950" lvl="1" indent="-285750">
              <a:buFont typeface="Arial" panose="020B0604020202020204" pitchFamily="34" charset="0"/>
              <a:buChar char="•"/>
            </a:pPr>
            <a:r>
              <a:rPr lang="it-IT" dirty="0"/>
              <a:t>Iniziare il processo di </a:t>
            </a:r>
            <a:r>
              <a:rPr lang="it-IT" dirty="0" err="1"/>
              <a:t>fenotipizzazione</a:t>
            </a:r>
            <a:r>
              <a:rPr lang="it-IT" dirty="0"/>
              <a:t>, per eventuale aggiunta di</a:t>
            </a:r>
            <a:r>
              <a:rPr lang="it-IT" b="0" baseline="30000" dirty="0"/>
              <a:t> </a:t>
            </a:r>
            <a:r>
              <a:rPr lang="it-IT" b="0" baseline="30000" dirty="0" smtClean="0"/>
              <a:t>8</a:t>
            </a:r>
            <a:r>
              <a:rPr lang="it-IT" dirty="0" smtClean="0"/>
              <a:t>:</a:t>
            </a:r>
            <a:endParaRPr lang="it-IT" dirty="0"/>
          </a:p>
          <a:p>
            <a:pPr marL="1200150" lvl="2" indent="-285750">
              <a:buFont typeface="Arial" panose="020B0604020202020204" pitchFamily="34" charset="0"/>
              <a:buChar char="•"/>
            </a:pPr>
            <a:r>
              <a:rPr lang="it-IT" b="0" dirty="0"/>
              <a:t>Anti-</a:t>
            </a:r>
            <a:r>
              <a:rPr lang="it-IT" b="0" dirty="0" err="1"/>
              <a:t>IgE</a:t>
            </a:r>
            <a:r>
              <a:rPr lang="it-IT" b="0" dirty="0"/>
              <a:t> (</a:t>
            </a:r>
            <a:r>
              <a:rPr lang="it-IT" b="0" dirty="0" err="1"/>
              <a:t>omalizumab</a:t>
            </a:r>
            <a:r>
              <a:rPr lang="it-IT" b="0" dirty="0"/>
              <a:t>)</a:t>
            </a:r>
          </a:p>
          <a:p>
            <a:pPr marL="1200150" lvl="2" indent="-285750">
              <a:buFont typeface="Arial" panose="020B0604020202020204" pitchFamily="34" charset="0"/>
              <a:buChar char="•"/>
            </a:pPr>
            <a:r>
              <a:rPr lang="it-IT" b="0" dirty="0" smtClean="0"/>
              <a:t>Anti-IL5 </a:t>
            </a:r>
            <a:r>
              <a:rPr lang="it-IT" b="0" dirty="0"/>
              <a:t>(</a:t>
            </a:r>
            <a:r>
              <a:rPr lang="it-IT" b="0" dirty="0" err="1" smtClean="0"/>
              <a:t>mepolizuma</a:t>
            </a:r>
            <a:r>
              <a:rPr lang="it-IT" b="0" dirty="0" smtClean="0"/>
              <a:t>)</a:t>
            </a:r>
          </a:p>
          <a:p>
            <a:pPr marL="1200150" lvl="2" indent="-285750">
              <a:buFont typeface="Arial" panose="020B0604020202020204" pitchFamily="34" charset="0"/>
              <a:buChar char="•"/>
            </a:pPr>
            <a:r>
              <a:rPr lang="it-IT" b="0" dirty="0" smtClean="0"/>
              <a:t>Anti-IL5R, </a:t>
            </a:r>
            <a:r>
              <a:rPr lang="it-IT" b="0" dirty="0" err="1"/>
              <a:t>benralizumab</a:t>
            </a:r>
            <a:r>
              <a:rPr lang="it-IT" b="0" dirty="0"/>
              <a:t>)</a:t>
            </a:r>
          </a:p>
          <a:p>
            <a:pPr marL="1200150" lvl="2" indent="-285750">
              <a:buFont typeface="Arial" panose="020B0604020202020204" pitchFamily="34" charset="0"/>
              <a:buChar char="•"/>
            </a:pPr>
            <a:r>
              <a:rPr lang="it-IT" b="0" dirty="0"/>
              <a:t>Anti </a:t>
            </a:r>
            <a:r>
              <a:rPr lang="it-IT" b="0" dirty="0" smtClean="0"/>
              <a:t>IL4R</a:t>
            </a:r>
            <a:r>
              <a:rPr lang="it-IT" b="0" dirty="0" smtClean="0">
                <a:latin typeface="Symbol" panose="05050102010706020507" pitchFamily="18" charset="2"/>
              </a:rPr>
              <a:t>a</a:t>
            </a:r>
            <a:r>
              <a:rPr lang="it-IT" b="0" dirty="0" smtClean="0"/>
              <a:t> </a:t>
            </a:r>
            <a:r>
              <a:rPr lang="it-IT" b="0" dirty="0"/>
              <a:t>(</a:t>
            </a:r>
            <a:r>
              <a:rPr lang="it-IT" b="0" dirty="0" err="1" smtClean="0"/>
              <a:t>dupilumab</a:t>
            </a:r>
            <a:r>
              <a:rPr lang="it-IT" b="0" dirty="0" smtClean="0"/>
              <a:t>)*</a:t>
            </a:r>
            <a:endParaRPr lang="it-IT" b="0" dirty="0"/>
          </a:p>
          <a:p>
            <a:pPr marL="1200150" lvl="2" indent="-285750">
              <a:buFont typeface="Arial" panose="020B0604020202020204" pitchFamily="34" charset="0"/>
              <a:buChar char="•"/>
            </a:pPr>
            <a:r>
              <a:rPr lang="it-IT" b="0" dirty="0"/>
              <a:t>Altri farmaci (macrolidi) nell’asma non tipo-2</a:t>
            </a:r>
          </a:p>
          <a:p>
            <a:pPr marL="742950" lvl="1" indent="-285750">
              <a:buFont typeface="Arial" panose="020B0604020202020204" pitchFamily="34" charset="0"/>
              <a:buChar char="•"/>
            </a:pPr>
            <a:r>
              <a:rPr lang="it-IT" dirty="0"/>
              <a:t>Ultima opzione da considerare:</a:t>
            </a:r>
          </a:p>
          <a:p>
            <a:pPr marL="1200150" lvl="2" indent="-285750">
              <a:buFont typeface="Arial" panose="020B0604020202020204" pitchFamily="34" charset="0"/>
              <a:buChar char="•"/>
            </a:pPr>
            <a:r>
              <a:rPr lang="it-IT" b="0" dirty="0"/>
              <a:t>Uso continuativo di CSO alla minima dose possibile, solo in assenza di alternative, per l’alto rischio di effetti collaterali e di costi per il sistema sanitario</a:t>
            </a:r>
            <a:r>
              <a:rPr lang="it-IT" b="0" baseline="30000" dirty="0"/>
              <a:t> 9</a:t>
            </a:r>
            <a:r>
              <a:rPr lang="it-IT" b="0" baseline="30000" dirty="0" smtClean="0"/>
              <a:t>. </a:t>
            </a:r>
            <a:r>
              <a:rPr lang="it-IT" b="0" dirty="0" smtClean="0"/>
              <a:t>Considerare </a:t>
            </a:r>
            <a:r>
              <a:rPr lang="it-IT" b="0" dirty="0"/>
              <a:t>la riduzione di CSO alla minima dose possibile o eventuale eliminazione, con modalità di </a:t>
            </a:r>
            <a:r>
              <a:rPr lang="it-IT" b="0" dirty="0" err="1"/>
              <a:t>tapering</a:t>
            </a:r>
            <a:r>
              <a:rPr lang="it-IT" b="0" dirty="0"/>
              <a:t> personalizzate per ogni </a:t>
            </a:r>
            <a:r>
              <a:rPr lang="it-IT" b="0" dirty="0" smtClean="0"/>
              <a:t>paziente</a:t>
            </a:r>
            <a:endParaRPr lang="it-IT" b="0" dirty="0"/>
          </a:p>
          <a:p>
            <a:pPr lvl="1"/>
            <a:endParaRPr lang="it-IT" b="0" baseline="3000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b="0" dirty="0"/>
          </a:p>
        </p:txBody>
      </p:sp>
    </p:spTree>
    <p:extLst>
      <p:ext uri="{BB962C8B-B14F-4D97-AF65-F5344CB8AC3E}">
        <p14:creationId xmlns:p14="http://schemas.microsoft.com/office/powerpoint/2010/main" val="3205763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960403" y="332656"/>
            <a:ext cx="7422673" cy="892552"/>
          </a:xfrm>
          <a:prstGeom prst="rect">
            <a:avLst/>
          </a:prstGeom>
          <a:noFill/>
        </p:spPr>
        <p:txBody>
          <a:bodyPr wrap="none" rtlCol="0">
            <a:spAutoFit/>
          </a:bodyPr>
          <a:lstStyle/>
          <a:p>
            <a:pPr algn="ctr"/>
            <a:r>
              <a:rPr lang="it-IT" sz="2600" dirty="0" err="1"/>
              <a:t>Step</a:t>
            </a:r>
            <a:r>
              <a:rPr lang="it-IT" sz="2600" dirty="0"/>
              <a:t> 5 – Combinazione ICS/LABA ad alte dosi</a:t>
            </a:r>
          </a:p>
          <a:p>
            <a:pPr algn="ctr"/>
            <a:r>
              <a:rPr lang="it-IT" sz="2600" dirty="0"/>
              <a:t>più uno o più altri farmaci di controllo (II)</a:t>
            </a:r>
          </a:p>
        </p:txBody>
      </p:sp>
      <p:sp>
        <p:nvSpPr>
          <p:cNvPr id="3" name="CasellaDiTesto 2"/>
          <p:cNvSpPr txBox="1"/>
          <p:nvPr/>
        </p:nvSpPr>
        <p:spPr>
          <a:xfrm>
            <a:off x="1631504" y="1642730"/>
            <a:ext cx="9433048" cy="5170646"/>
          </a:xfrm>
          <a:prstGeom prst="rect">
            <a:avLst/>
          </a:prstGeom>
          <a:noFill/>
        </p:spPr>
        <p:txBody>
          <a:bodyPr wrap="square" rtlCol="0">
            <a:spAutoFit/>
          </a:bodyPr>
          <a:lstStyle/>
          <a:p>
            <a:pPr marL="285750" indent="-285750">
              <a:buFont typeface="Arial" panose="020B0604020202020204" pitchFamily="34" charset="0"/>
              <a:buChar char="•"/>
            </a:pPr>
            <a:r>
              <a:rPr lang="it-IT" dirty="0"/>
              <a:t>In questo </a:t>
            </a:r>
            <a:r>
              <a:rPr lang="it-IT" dirty="0" err="1"/>
              <a:t>step</a:t>
            </a:r>
            <a:r>
              <a:rPr lang="it-IT" dirty="0"/>
              <a:t>, come uso al bisogno, si suggerisce:</a:t>
            </a:r>
          </a:p>
          <a:p>
            <a:pPr marL="742950" lvl="1" indent="-285750">
              <a:buFont typeface="Arial" panose="020B0604020202020204" pitchFamily="34" charset="0"/>
              <a:buChar char="•"/>
            </a:pPr>
            <a:r>
              <a:rPr lang="it-IT" b="0" dirty="0"/>
              <a:t>L’uso di </a:t>
            </a:r>
            <a:r>
              <a:rPr lang="it-IT" b="0" dirty="0" err="1"/>
              <a:t>Budesonide</a:t>
            </a:r>
            <a:r>
              <a:rPr lang="it-IT" b="0" dirty="0"/>
              <a:t>/</a:t>
            </a:r>
            <a:r>
              <a:rPr lang="it-IT" b="0" dirty="0" err="1"/>
              <a:t>formoterolo</a:t>
            </a:r>
            <a:r>
              <a:rPr lang="it-IT" b="0" dirty="0"/>
              <a:t> o BDP/</a:t>
            </a:r>
            <a:r>
              <a:rPr lang="it-IT" b="0" dirty="0" err="1"/>
              <a:t>formoterolo</a:t>
            </a:r>
            <a:r>
              <a:rPr lang="it-IT" b="0" dirty="0"/>
              <a:t>, nell’ambito delle strategie SMART/MART </a:t>
            </a:r>
            <a:r>
              <a:rPr lang="it-IT" b="0" baseline="30000" dirty="0"/>
              <a:t>1</a:t>
            </a:r>
          </a:p>
          <a:p>
            <a:pPr marL="742950" lvl="1" indent="-285750">
              <a:buFont typeface="Arial" panose="020B0604020202020204" pitchFamily="34" charset="0"/>
              <a:buChar char="•"/>
            </a:pPr>
            <a:r>
              <a:rPr lang="it-IT" b="0" dirty="0"/>
              <a:t>L’uso del SABA nei pazienti che usano altre combinazioni ICS/LABA</a:t>
            </a: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Prima di prendere in considerazione le terapie aggiuntive, valutare sempre:</a:t>
            </a:r>
          </a:p>
          <a:p>
            <a:pPr marL="742950" lvl="1" indent="-285750">
              <a:buFont typeface="Arial" panose="020B0604020202020204" pitchFamily="34" charset="0"/>
              <a:buChar char="•"/>
            </a:pPr>
            <a:r>
              <a:rPr lang="it-IT" b="0" dirty="0"/>
              <a:t>L’aderenza alla terapia ed il corretto uso degli </a:t>
            </a:r>
            <a:r>
              <a:rPr lang="it-IT" b="0" dirty="0" smtClean="0"/>
              <a:t>inalatori (considerare l’utilizzo di dispositivi digitali per il monitoraggio dell’aderenza)</a:t>
            </a:r>
            <a:endParaRPr lang="it-IT" b="0" dirty="0"/>
          </a:p>
          <a:p>
            <a:pPr marL="742950" lvl="1" indent="-285750">
              <a:buFont typeface="Arial" panose="020B0604020202020204" pitchFamily="34" charset="0"/>
              <a:buChar char="•"/>
            </a:pPr>
            <a:r>
              <a:rPr lang="it-IT" b="0" dirty="0"/>
              <a:t>La persistenza di fattori di rischio non modificabili</a:t>
            </a:r>
          </a:p>
          <a:p>
            <a:pPr marL="742950" lvl="1" indent="-285750">
              <a:buFont typeface="Arial" panose="020B0604020202020204" pitchFamily="34" charset="0"/>
              <a:buChar char="•"/>
            </a:pPr>
            <a:r>
              <a:rPr lang="it-IT" b="0" dirty="0"/>
              <a:t>La presenza di </a:t>
            </a:r>
            <a:r>
              <a:rPr lang="it-IT" b="0" dirty="0" err="1"/>
              <a:t>comorbilità</a:t>
            </a:r>
            <a:r>
              <a:rPr lang="it-IT" b="0" dirty="0"/>
              <a:t>, che dovrebbero essere trattate al meglio del possibile</a:t>
            </a:r>
          </a:p>
          <a:p>
            <a:pPr marL="742950" lvl="1" indent="-285750">
              <a:buFont typeface="Arial" panose="020B0604020202020204" pitchFamily="34" charset="0"/>
              <a:buChar char="•"/>
            </a:pPr>
            <a:r>
              <a:rPr lang="it-IT" b="0" dirty="0"/>
              <a:t>L’efficacia della terapia massimale con i farmaci </a:t>
            </a:r>
            <a:r>
              <a:rPr lang="it-IT" b="0" dirty="0" smtClean="0"/>
              <a:t>inalatori</a:t>
            </a:r>
          </a:p>
          <a:p>
            <a:pPr marL="742950" lvl="1" indent="-285750">
              <a:buFont typeface="Arial" panose="020B0604020202020204" pitchFamily="34" charset="0"/>
              <a:buChar char="•"/>
            </a:pPr>
            <a:r>
              <a:rPr lang="it-IT" b="0" dirty="0" smtClean="0"/>
              <a:t>Valutare </a:t>
            </a:r>
            <a:r>
              <a:rPr lang="it-IT" b="0" dirty="0"/>
              <a:t>l’utilizzo di una strategia al mantenimento e bisogno con </a:t>
            </a:r>
            <a:r>
              <a:rPr lang="it-IT" b="0" dirty="0" smtClean="0"/>
              <a:t>ICS/</a:t>
            </a:r>
            <a:r>
              <a:rPr lang="it-IT" b="0" dirty="0" err="1" smtClean="0"/>
              <a:t>formoterolo</a:t>
            </a:r>
            <a:r>
              <a:rPr lang="it-IT" b="0" dirty="0" smtClean="0"/>
              <a:t> </a:t>
            </a:r>
            <a:r>
              <a:rPr lang="it-IT" b="0" baseline="30000" dirty="0" smtClean="0"/>
              <a:t>1 </a:t>
            </a:r>
            <a:endParaRPr lang="it-IT" b="0" baseline="30000" dirty="0"/>
          </a:p>
          <a:p>
            <a:endParaRPr lang="it-IT" b="0" baseline="30000" dirty="0"/>
          </a:p>
          <a:p>
            <a:pPr marL="285750" indent="-285750">
              <a:buFont typeface="Arial" panose="020B0604020202020204" pitchFamily="34" charset="0"/>
              <a:buChar char="•"/>
            </a:pPr>
            <a:r>
              <a:rPr lang="it-IT" dirty="0"/>
              <a:t>Una opzione da considerare in questo </a:t>
            </a:r>
            <a:r>
              <a:rPr lang="it-IT" dirty="0" err="1"/>
              <a:t>step</a:t>
            </a:r>
            <a:r>
              <a:rPr lang="it-IT" dirty="0"/>
              <a:t>:</a:t>
            </a:r>
          </a:p>
          <a:p>
            <a:pPr marL="742950" lvl="1" indent="-285750">
              <a:buFont typeface="Arial" panose="020B0604020202020204" pitchFamily="34" charset="0"/>
              <a:buChar char="•"/>
            </a:pPr>
            <a:r>
              <a:rPr lang="it-IT" b="0" dirty="0"/>
              <a:t>La termoplastica bronchiale (vedi </a:t>
            </a:r>
            <a:r>
              <a:rPr lang="it-IT" b="0" dirty="0" smtClean="0"/>
              <a:t>sezione Asma grave)</a:t>
            </a:r>
            <a:endParaRPr lang="it-IT" b="0" dirty="0"/>
          </a:p>
          <a:p>
            <a:pPr marL="285750" indent="-285750">
              <a:buFont typeface="Arial" panose="020B0604020202020204" pitchFamily="34" charset="0"/>
              <a:buChar char="•"/>
            </a:pPr>
            <a:endParaRPr lang="it-IT" b="0" baseline="30000" dirty="0"/>
          </a:p>
          <a:p>
            <a:pPr marL="285750" indent="-285750">
              <a:buFont typeface="Arial" panose="020B0604020202020204" pitchFamily="34" charset="0"/>
              <a:buChar char="•"/>
            </a:pPr>
            <a:r>
              <a:rPr lang="it-IT" dirty="0"/>
              <a:t>La gestione dell’asma grave è riportata </a:t>
            </a:r>
            <a:r>
              <a:rPr lang="it-IT" dirty="0" smtClean="0"/>
              <a:t>nella sezione successiva</a:t>
            </a:r>
            <a:endParaRPr lang="it-IT" b="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b="0" dirty="0"/>
          </a:p>
        </p:txBody>
      </p:sp>
    </p:spTree>
    <p:extLst>
      <p:ext uri="{BB962C8B-B14F-4D97-AF65-F5344CB8AC3E}">
        <p14:creationId xmlns:p14="http://schemas.microsoft.com/office/powerpoint/2010/main" val="3518109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43675" y="404667"/>
            <a:ext cx="5492209" cy="492443"/>
          </a:xfrm>
          <a:prstGeom prst="rect">
            <a:avLst/>
          </a:prstGeom>
          <a:noFill/>
        </p:spPr>
        <p:txBody>
          <a:bodyPr wrap="none" rtlCol="0">
            <a:spAutoFit/>
          </a:bodyPr>
          <a:lstStyle/>
          <a:p>
            <a:r>
              <a:rPr lang="it-IT" sz="2600" dirty="0"/>
              <a:t>Quando e come iniziare la terapia</a:t>
            </a:r>
          </a:p>
        </p:txBody>
      </p:sp>
      <p:sp>
        <p:nvSpPr>
          <p:cNvPr id="3" name="CasellaDiTesto 2"/>
          <p:cNvSpPr txBox="1"/>
          <p:nvPr/>
        </p:nvSpPr>
        <p:spPr>
          <a:xfrm>
            <a:off x="1991544" y="1628800"/>
            <a:ext cx="7992888" cy="4801314"/>
          </a:xfrm>
          <a:prstGeom prst="rect">
            <a:avLst/>
          </a:prstGeom>
          <a:noFill/>
        </p:spPr>
        <p:txBody>
          <a:bodyPr wrap="square" rtlCol="0">
            <a:spAutoFit/>
          </a:bodyPr>
          <a:lstStyle/>
          <a:p>
            <a:pPr marL="285750" indent="-285750">
              <a:buFont typeface="Arial" panose="020B0604020202020204" pitchFamily="34" charset="0"/>
              <a:buChar char="•"/>
            </a:pPr>
            <a:r>
              <a:rPr lang="it-IT" dirty="0"/>
              <a:t>Verificare se la diagnosi di asma è già stata fatta correttamente o, se alla prima osservazione, programmare le valutazioni funzionali di conferma del sospetto diagnostico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Decidere con quale </a:t>
            </a:r>
            <a:r>
              <a:rPr lang="it-IT" dirty="0" err="1"/>
              <a:t>step</a:t>
            </a:r>
            <a:r>
              <a:rPr lang="it-IT" dirty="0"/>
              <a:t> di trattamento iniziare, sulla base di:</a:t>
            </a:r>
          </a:p>
          <a:p>
            <a:pPr marL="742950" lvl="1" indent="-285750">
              <a:buFont typeface="Arial" panose="020B0604020202020204" pitchFamily="34" charset="0"/>
              <a:buChar char="•"/>
            </a:pPr>
            <a:r>
              <a:rPr lang="it-IT" b="0" dirty="0"/>
              <a:t>Frequenza dei sintomi: a) diurni: occasionali (</a:t>
            </a:r>
            <a:r>
              <a:rPr lang="it-IT" b="0" u="sng" dirty="0"/>
              <a:t>&lt;</a:t>
            </a:r>
            <a:r>
              <a:rPr lang="it-IT" b="0" dirty="0"/>
              <a:t> 2/mese), frequenti (</a:t>
            </a:r>
            <a:r>
              <a:rPr lang="it-IT" b="0" u="sng" dirty="0"/>
              <a:t>&gt;</a:t>
            </a:r>
            <a:r>
              <a:rPr lang="it-IT" b="0" dirty="0"/>
              <a:t>2 settimana), </a:t>
            </a:r>
            <a:r>
              <a:rPr lang="it-IT" b="0" dirty="0" smtClean="0"/>
              <a:t>quotidiani; </a:t>
            </a:r>
            <a:r>
              <a:rPr lang="it-IT" b="0" dirty="0"/>
              <a:t>b) notturni: occasionali </a:t>
            </a:r>
            <a:r>
              <a:rPr lang="it-IT" b="0" dirty="0" smtClean="0"/>
              <a:t>(</a:t>
            </a:r>
            <a:r>
              <a:rPr lang="it-IT" b="0" u="sng" dirty="0" smtClean="0"/>
              <a:t>&gt;</a:t>
            </a:r>
            <a:r>
              <a:rPr lang="it-IT" b="0" dirty="0" smtClean="0"/>
              <a:t>2/mese),</a:t>
            </a:r>
            <a:r>
              <a:rPr lang="it-IT" b="0" dirty="0" smtClean="0">
                <a:highlight>
                  <a:srgbClr val="FFFF00"/>
                </a:highlight>
              </a:rPr>
              <a:t> </a:t>
            </a:r>
            <a:r>
              <a:rPr lang="it-IT" b="0" dirty="0" smtClean="0"/>
              <a:t>frequenti </a:t>
            </a:r>
            <a:r>
              <a:rPr lang="it-IT" b="0" dirty="0"/>
              <a:t>(</a:t>
            </a:r>
            <a:r>
              <a:rPr lang="it-IT" b="0" u="sng" dirty="0"/>
              <a:t>&gt;</a:t>
            </a:r>
            <a:r>
              <a:rPr lang="it-IT" b="0" dirty="0"/>
              <a:t>2/settimana)</a:t>
            </a:r>
          </a:p>
          <a:p>
            <a:pPr marL="742950" lvl="1" indent="-285750">
              <a:buFont typeface="Arial" panose="020B0604020202020204" pitchFamily="34" charset="0"/>
              <a:buChar char="•"/>
            </a:pPr>
            <a:r>
              <a:rPr lang="it-IT" b="0" dirty="0"/>
              <a:t>Presenza di fattori di rischio per riacutizzazioni</a:t>
            </a:r>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Iniziare in genere dallo </a:t>
            </a:r>
            <a:r>
              <a:rPr lang="it-IT" dirty="0" err="1"/>
              <a:t>step</a:t>
            </a:r>
            <a:r>
              <a:rPr lang="it-IT" dirty="0"/>
              <a:t> 1, 2 o 3</a:t>
            </a:r>
          </a:p>
          <a:p>
            <a:pPr marL="742950" lvl="1" indent="-285750">
              <a:buFont typeface="Arial" panose="020B0604020202020204" pitchFamily="34" charset="0"/>
              <a:buChar char="•"/>
            </a:pPr>
            <a:r>
              <a:rPr lang="it-IT" b="0" dirty="0"/>
              <a:t>In caso di sintomi occasionali o frequenti, iniziare dallo </a:t>
            </a:r>
            <a:r>
              <a:rPr lang="it-IT" b="0" dirty="0" err="1"/>
              <a:t>step</a:t>
            </a:r>
            <a:r>
              <a:rPr lang="it-IT" b="0" dirty="0"/>
              <a:t> 1 o 2</a:t>
            </a:r>
          </a:p>
          <a:p>
            <a:pPr marL="742950" lvl="1" indent="-285750">
              <a:buFont typeface="Arial" panose="020B0604020202020204" pitchFamily="34" charset="0"/>
              <a:buChar char="•"/>
            </a:pPr>
            <a:r>
              <a:rPr lang="it-IT" b="0" dirty="0"/>
              <a:t>In caso di sintomi quotidiani o quasi, iniziare dallo </a:t>
            </a:r>
            <a:r>
              <a:rPr lang="it-IT" b="0" dirty="0" err="1"/>
              <a:t>step</a:t>
            </a:r>
            <a:r>
              <a:rPr lang="it-IT" b="0" dirty="0"/>
              <a:t> 3</a:t>
            </a:r>
          </a:p>
          <a:p>
            <a:pPr marL="742950" lvl="1" indent="-285750">
              <a:buFont typeface="Arial" panose="020B0604020202020204" pitchFamily="34" charset="0"/>
              <a:buChar char="•"/>
            </a:pPr>
            <a:r>
              <a:rPr lang="it-IT" b="0" dirty="0"/>
              <a:t>In caso di grave riacutizzazione, breve ciclo di steroidi orali + </a:t>
            </a:r>
            <a:r>
              <a:rPr lang="it-IT" b="0" dirty="0" err="1"/>
              <a:t>step</a:t>
            </a:r>
            <a:r>
              <a:rPr lang="it-IT" b="0" dirty="0"/>
              <a:t> 4-5</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Addestrare il paziente all’uso </a:t>
            </a:r>
            <a:r>
              <a:rPr lang="it-IT" dirty="0" smtClean="0"/>
              <a:t>del/degli inalatore/i consigliato/i, </a:t>
            </a:r>
            <a:r>
              <a:rPr lang="it-IT" dirty="0"/>
              <a:t>e verificarne il corretto uso</a:t>
            </a:r>
          </a:p>
        </p:txBody>
      </p:sp>
    </p:spTree>
    <p:extLst>
      <p:ext uri="{BB962C8B-B14F-4D97-AF65-F5344CB8AC3E}">
        <p14:creationId xmlns:p14="http://schemas.microsoft.com/office/powerpoint/2010/main" val="2471897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7" y="404667"/>
            <a:ext cx="6436377" cy="492443"/>
          </a:xfrm>
          <a:prstGeom prst="rect">
            <a:avLst/>
          </a:prstGeom>
          <a:noFill/>
        </p:spPr>
        <p:txBody>
          <a:bodyPr wrap="none" rtlCol="0">
            <a:spAutoFit/>
          </a:bodyPr>
          <a:lstStyle/>
          <a:p>
            <a:r>
              <a:rPr lang="it-IT" sz="2600" dirty="0"/>
              <a:t>Quando e come modificare la terapia (I)</a:t>
            </a:r>
          </a:p>
        </p:txBody>
      </p:sp>
      <p:sp>
        <p:nvSpPr>
          <p:cNvPr id="3" name="CasellaDiTesto 2"/>
          <p:cNvSpPr txBox="1"/>
          <p:nvPr/>
        </p:nvSpPr>
        <p:spPr>
          <a:xfrm>
            <a:off x="1991544" y="1628800"/>
            <a:ext cx="7992888" cy="4801314"/>
          </a:xfrm>
          <a:prstGeom prst="rect">
            <a:avLst/>
          </a:prstGeom>
          <a:noFill/>
        </p:spPr>
        <p:txBody>
          <a:bodyPr wrap="square" rtlCol="0">
            <a:spAutoFit/>
          </a:bodyPr>
          <a:lstStyle/>
          <a:p>
            <a:pPr marL="285750" indent="-285750">
              <a:buFont typeface="Arial" panose="020B0604020202020204" pitchFamily="34" charset="0"/>
              <a:buChar char="•"/>
            </a:pPr>
            <a:r>
              <a:rPr lang="it-IT" dirty="0"/>
              <a:t>Rivedere il paziente</a:t>
            </a:r>
          </a:p>
          <a:p>
            <a:pPr marL="742950" lvl="1" indent="-285750">
              <a:buFont typeface="Arial" panose="020B0604020202020204" pitchFamily="34" charset="0"/>
              <a:buChar char="•"/>
            </a:pPr>
            <a:r>
              <a:rPr lang="it-IT" b="0" dirty="0"/>
              <a:t>Dopo 2-4 settimane dopo una riacutizzazione</a:t>
            </a:r>
          </a:p>
          <a:p>
            <a:pPr marL="742950" lvl="1" indent="-285750">
              <a:buFont typeface="Arial" panose="020B0604020202020204" pitchFamily="34" charset="0"/>
              <a:buChar char="•"/>
            </a:pPr>
            <a:r>
              <a:rPr lang="it-IT" b="0" dirty="0"/>
              <a:t>Dopo 1-2 mesi dall’inizio della terapia</a:t>
            </a:r>
          </a:p>
          <a:p>
            <a:pPr marL="742950" lvl="1" indent="-285750">
              <a:buFont typeface="Arial" panose="020B0604020202020204" pitchFamily="34" charset="0"/>
              <a:buChar char="•"/>
            </a:pPr>
            <a:r>
              <a:rPr lang="it-IT" b="0" dirty="0"/>
              <a:t>Dopo 3-6 mesi in pazienti già in trattamento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Valutare innanzi tutto l’aderenza del paziente al trattamento consigliato e le modalità di uso degli inalatori:</a:t>
            </a:r>
          </a:p>
          <a:p>
            <a:pPr marL="742950" lvl="1" indent="-285750">
              <a:buFont typeface="Arial" panose="020B0604020202020204" pitchFamily="34" charset="0"/>
              <a:buChar char="•"/>
            </a:pPr>
            <a:r>
              <a:rPr lang="it-IT" b="0" dirty="0"/>
              <a:t>Rinforzare ogni volta i messaggi di aderenza e di correttezza d’uso degli inalatori</a:t>
            </a:r>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Valutare</a:t>
            </a:r>
          </a:p>
          <a:p>
            <a:pPr marL="742950" lvl="1" indent="-285750">
              <a:buFont typeface="Arial" panose="020B0604020202020204" pitchFamily="34" charset="0"/>
              <a:buChar char="•"/>
            </a:pPr>
            <a:r>
              <a:rPr lang="it-IT" b="0" dirty="0"/>
              <a:t>Il raggiungimento del controllo dei sintomi</a:t>
            </a:r>
          </a:p>
          <a:p>
            <a:pPr marL="742950" lvl="1" indent="-285750">
              <a:buFont typeface="Arial" panose="020B0604020202020204" pitchFamily="34" charset="0"/>
              <a:buChar char="•"/>
            </a:pPr>
            <a:r>
              <a:rPr lang="it-IT" b="0" dirty="0"/>
              <a:t>La presenza di rischio futuro di riacutizzazioni e di sviluppo di ostruzione bronchiale non più completamente reversibile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Decidere sul mantenimento dello </a:t>
            </a:r>
            <a:r>
              <a:rPr lang="it-IT" dirty="0" err="1"/>
              <a:t>step</a:t>
            </a:r>
            <a:r>
              <a:rPr lang="it-IT" dirty="0"/>
              <a:t> di terapia, o se procedere a uno </a:t>
            </a:r>
            <a:r>
              <a:rPr lang="it-IT" dirty="0" err="1"/>
              <a:t>step</a:t>
            </a:r>
            <a:r>
              <a:rPr lang="it-IT" dirty="0"/>
              <a:t>-down o </a:t>
            </a:r>
            <a:r>
              <a:rPr lang="it-IT" dirty="0" err="1"/>
              <a:t>step-up</a:t>
            </a:r>
            <a:endParaRPr lang="it-IT" dirty="0"/>
          </a:p>
        </p:txBody>
      </p:sp>
    </p:spTree>
    <p:extLst>
      <p:ext uri="{BB962C8B-B14F-4D97-AF65-F5344CB8AC3E}">
        <p14:creationId xmlns:p14="http://schemas.microsoft.com/office/powerpoint/2010/main" val="36477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4" y="404667"/>
            <a:ext cx="6529352" cy="492443"/>
          </a:xfrm>
          <a:prstGeom prst="rect">
            <a:avLst/>
          </a:prstGeom>
          <a:noFill/>
        </p:spPr>
        <p:txBody>
          <a:bodyPr wrap="none" rtlCol="0">
            <a:spAutoFit/>
          </a:bodyPr>
          <a:lstStyle/>
          <a:p>
            <a:r>
              <a:rPr lang="it-IT" sz="2600" dirty="0"/>
              <a:t>Quando e come modificare la terapia (II)</a:t>
            </a:r>
          </a:p>
        </p:txBody>
      </p:sp>
      <p:sp>
        <p:nvSpPr>
          <p:cNvPr id="3" name="CasellaDiTesto 2"/>
          <p:cNvSpPr txBox="1"/>
          <p:nvPr/>
        </p:nvSpPr>
        <p:spPr>
          <a:xfrm>
            <a:off x="1847528" y="1481749"/>
            <a:ext cx="8424936" cy="5355312"/>
          </a:xfrm>
          <a:prstGeom prst="rect">
            <a:avLst/>
          </a:prstGeom>
          <a:noFill/>
        </p:spPr>
        <p:txBody>
          <a:bodyPr wrap="square" rtlCol="0">
            <a:spAutoFit/>
          </a:bodyPr>
          <a:lstStyle/>
          <a:p>
            <a:pPr marL="285750" indent="-285750">
              <a:buFont typeface="Arial" panose="020B0604020202020204" pitchFamily="34" charset="0"/>
              <a:buChar char="•"/>
            </a:pPr>
            <a:r>
              <a:rPr lang="it-IT" dirty="0"/>
              <a:t>Mantenimento dello </a:t>
            </a:r>
            <a:r>
              <a:rPr lang="it-IT" dirty="0" err="1"/>
              <a:t>step</a:t>
            </a:r>
            <a:r>
              <a:rPr lang="it-IT" dirty="0"/>
              <a:t> di terapia</a:t>
            </a:r>
          </a:p>
          <a:p>
            <a:pPr marL="742950" lvl="1" indent="-285750">
              <a:buFont typeface="Arial" panose="020B0604020202020204" pitchFamily="34" charset="0"/>
              <a:buChar char="•"/>
            </a:pPr>
            <a:r>
              <a:rPr lang="it-IT" b="0" dirty="0"/>
              <a:t>Se il controllo dei sintomi è stato mantenuto a lungo, ma ci sono ancora importanti fattori di rischio futuro per riacutizzazioni e/o per sviluppo di ostruzione bronchiale non più completamente reversibile</a:t>
            </a:r>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Valutare lo </a:t>
            </a:r>
            <a:r>
              <a:rPr lang="it-IT" dirty="0" err="1"/>
              <a:t>step</a:t>
            </a:r>
            <a:r>
              <a:rPr lang="it-IT" dirty="0"/>
              <a:t>-down:</a:t>
            </a:r>
          </a:p>
          <a:p>
            <a:pPr marL="742950" lvl="1" indent="-285750">
              <a:buFont typeface="Arial" panose="020B0604020202020204" pitchFamily="34" charset="0"/>
              <a:buChar char="•"/>
            </a:pPr>
            <a:r>
              <a:rPr lang="it-IT" b="0" dirty="0"/>
              <a:t>Al primo controllo dopo una riacutizzazione</a:t>
            </a:r>
          </a:p>
          <a:p>
            <a:pPr marL="742950" lvl="1" indent="-285750">
              <a:buFont typeface="Arial" panose="020B0604020202020204" pitchFamily="34" charset="0"/>
              <a:buChar char="•"/>
            </a:pPr>
            <a:r>
              <a:rPr lang="it-IT" b="0" dirty="0"/>
              <a:t>In presenza di prolungato (6-12 mesi) buon controllo dei sintomi, in assenza o con scarsi fattori di rischio futuro per riacutizzazioni e/o per sviluppo di ostruzione bronchiale non più completamente reversibile</a:t>
            </a:r>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Valutare lo </a:t>
            </a:r>
            <a:r>
              <a:rPr lang="it-IT" dirty="0" err="1"/>
              <a:t>step-up</a:t>
            </a:r>
            <a:endParaRPr lang="it-IT" dirty="0"/>
          </a:p>
          <a:p>
            <a:pPr marL="742950" lvl="1" indent="-285750">
              <a:buFont typeface="Arial" panose="020B0604020202020204" pitchFamily="34" charset="0"/>
              <a:buChar char="•"/>
            </a:pPr>
            <a:r>
              <a:rPr lang="it-IT" b="0" dirty="0"/>
              <a:t>In caso di scarso controllo dei sintomi e di persistenza di riacutizzazioni</a:t>
            </a:r>
          </a:p>
          <a:p>
            <a:pPr marL="742950" lvl="1" indent="-285750">
              <a:buFont typeface="Arial" panose="020B0604020202020204" pitchFamily="34" charset="0"/>
              <a:buChar char="•"/>
            </a:pPr>
            <a:r>
              <a:rPr lang="it-IT" b="0" dirty="0"/>
              <a:t>Solo dopo aver verificato l’aderenza al trattamento e il corretto uso degli inalatori, e dopo che le eventuali </a:t>
            </a:r>
            <a:r>
              <a:rPr lang="it-IT" b="0" dirty="0" err="1"/>
              <a:t>comorbilità</a:t>
            </a:r>
            <a:r>
              <a:rPr lang="it-IT" b="0" dirty="0"/>
              <a:t> siano state trattate al meglio</a:t>
            </a:r>
          </a:p>
          <a:p>
            <a:pPr marL="742950" lvl="1" indent="-285750">
              <a:buFont typeface="Arial" panose="020B0604020202020204" pitchFamily="34" charset="0"/>
              <a:buChar char="•"/>
            </a:pPr>
            <a:r>
              <a:rPr lang="it-IT" b="0" dirty="0"/>
              <a:t>In alternativa allo </a:t>
            </a:r>
            <a:r>
              <a:rPr lang="it-IT" b="0" dirty="0" err="1"/>
              <a:t>step-up</a:t>
            </a:r>
            <a:r>
              <a:rPr lang="it-IT" b="0" dirty="0"/>
              <a:t>, considerare l’eventuale scelta delle opzioni alternative per ogni singolo </a:t>
            </a:r>
            <a:r>
              <a:rPr lang="it-IT" b="0" dirty="0" err="1"/>
              <a:t>step</a:t>
            </a:r>
            <a:endParaRPr lang="it-IT" b="0" dirty="0"/>
          </a:p>
          <a:p>
            <a:pPr marL="742950" lvl="1"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264730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15680" y="476675"/>
            <a:ext cx="5688632" cy="492443"/>
          </a:xfrm>
          <a:prstGeom prst="rect">
            <a:avLst/>
          </a:prstGeom>
          <a:noFill/>
        </p:spPr>
        <p:txBody>
          <a:bodyPr wrap="square" rtlCol="0">
            <a:spAutoFit/>
          </a:bodyPr>
          <a:lstStyle/>
          <a:p>
            <a:pPr algn="ctr"/>
            <a:r>
              <a:rPr lang="it-IT" sz="2600" dirty="0"/>
              <a:t>Obiettivi del trattamento dell’asma</a:t>
            </a:r>
          </a:p>
        </p:txBody>
      </p:sp>
      <p:sp>
        <p:nvSpPr>
          <p:cNvPr id="3" name="CasellaDiTesto 2"/>
          <p:cNvSpPr txBox="1"/>
          <p:nvPr/>
        </p:nvSpPr>
        <p:spPr>
          <a:xfrm>
            <a:off x="119336" y="1340768"/>
            <a:ext cx="11856640" cy="5560303"/>
          </a:xfrm>
          <a:prstGeom prst="rect">
            <a:avLst/>
          </a:prstGeom>
          <a:noFill/>
        </p:spPr>
        <p:txBody>
          <a:bodyPr wrap="square" rtlCol="0">
            <a:spAutoFit/>
          </a:bodyPr>
          <a:lstStyle/>
          <a:p>
            <a:pPr marL="285750" indent="-285750">
              <a:buFont typeface="Arial" panose="020B0604020202020204" pitchFamily="34" charset="0"/>
              <a:buChar char="•"/>
            </a:pPr>
            <a:r>
              <a:rPr lang="it-IT" dirty="0"/>
              <a:t>Raggiungere e mantenere il controllo dei sintomi, e mantenere livelli normali di attività nella vita quotidiana</a:t>
            </a:r>
          </a:p>
          <a:p>
            <a:pPr marL="742950" lvl="1" indent="-285750">
              <a:buFont typeface="Arial" panose="020B0604020202020204" pitchFamily="34" charset="0"/>
              <a:buChar char="•"/>
            </a:pPr>
            <a:r>
              <a:rPr lang="it-IT" b="0" dirty="0"/>
              <a:t>Attraverso la periodica valutazione dei sintomi (ACT,ACQ) e della qualità della vita (AQLQ)</a:t>
            </a:r>
          </a:p>
          <a:p>
            <a:pPr marL="285750" indent="-285750">
              <a:buFont typeface="Arial" panose="020B0604020202020204" pitchFamily="34" charset="0"/>
              <a:buChar char="•"/>
            </a:pPr>
            <a:r>
              <a:rPr lang="it-IT" dirty="0"/>
              <a:t>Ridurre al minimo il rischio di morte per asma, di riacutizzazioni gravi o moderate, di riduzione progressiva della funzione respiratoria, e di effetti avversi dovuti alla terapia</a:t>
            </a:r>
          </a:p>
          <a:p>
            <a:pPr marL="742950" lvl="1" indent="-285750">
              <a:buFont typeface="Arial" panose="020B0604020202020204" pitchFamily="34" charset="0"/>
              <a:buChar char="•"/>
            </a:pPr>
            <a:r>
              <a:rPr lang="it-IT" b="0" dirty="0"/>
              <a:t>L’elenco dei fattori indicativi di rischio futuro sono riportati nella sezione precedente</a:t>
            </a:r>
          </a:p>
          <a:p>
            <a:pPr marL="742950" lvl="1" indent="-285750">
              <a:buFont typeface="Arial" panose="020B0604020202020204" pitchFamily="34" charset="0"/>
              <a:buChar char="•"/>
            </a:pPr>
            <a:r>
              <a:rPr lang="it-IT" b="0" dirty="0"/>
              <a:t>Il rischio futuro più importante e più documentato è la persistenza di gravi riacutizzazioni, la cui prevenzione rappresenta un obiettivo essenziale della terapia </a:t>
            </a:r>
            <a:r>
              <a:rPr lang="it-IT" b="0" baseline="30000" dirty="0"/>
              <a:t>1</a:t>
            </a:r>
          </a:p>
          <a:p>
            <a:pPr marL="742950" lvl="1" indent="-285750">
              <a:buFont typeface="Arial" panose="020B0604020202020204" pitchFamily="34" charset="0"/>
              <a:buChar char="•"/>
            </a:pPr>
            <a:r>
              <a:rPr lang="it-IT" b="0" dirty="0"/>
              <a:t>Il solo trattamento con SABA non è più raccomandato per l’evidenza di aumento di rischio di riacutizzazioni gravi e di morte per asma, mentre l’aggiunta di ICS riduce </a:t>
            </a:r>
            <a:r>
              <a:rPr lang="it-IT" b="0" dirty="0" smtClean="0"/>
              <a:t>significativamente </a:t>
            </a:r>
            <a:r>
              <a:rPr lang="it-IT" b="0" dirty="0"/>
              <a:t>questo </a:t>
            </a:r>
            <a:r>
              <a:rPr lang="it-IT" b="0" dirty="0" smtClean="0"/>
              <a:t>rischio</a:t>
            </a:r>
          </a:p>
          <a:p>
            <a:pPr marL="742950" lvl="1" indent="-285750">
              <a:buFont typeface="Arial" panose="020B0604020202020204" pitchFamily="34" charset="0"/>
              <a:buChar char="•"/>
            </a:pPr>
            <a:r>
              <a:rPr lang="it-IT" b="0" dirty="0" smtClean="0"/>
              <a:t>Anche nei pazienti in terapia regolare con ICS o ICS/LABA, un uso eccessivo del SABA è segno di scarso controllo, e può avere effetti negativi; anche in questi pazienti, è preferibile che il farmaco al bisogno sia una combinazione ICS/</a:t>
            </a:r>
            <a:r>
              <a:rPr lang="it-IT" b="0" dirty="0" err="1" smtClean="0"/>
              <a:t>formoterolo</a:t>
            </a:r>
            <a:r>
              <a:rPr lang="it-IT" b="0" dirty="0" smtClean="0"/>
              <a:t> (nell’ambito della strategia SMART) o ICS/</a:t>
            </a:r>
            <a:r>
              <a:rPr lang="it-IT" b="0" dirty="0" err="1" smtClean="0"/>
              <a:t>salbutamolo</a:t>
            </a:r>
            <a:endParaRPr lang="it-IT" b="0" baseline="30000" dirty="0"/>
          </a:p>
          <a:p>
            <a:pPr marL="742950" lvl="1" indent="-285750">
              <a:buFont typeface="Arial" panose="020B0604020202020204" pitchFamily="34" charset="0"/>
              <a:buChar char="•"/>
            </a:pPr>
            <a:r>
              <a:rPr lang="it-IT" b="0" dirty="0"/>
              <a:t>Il rischio di sviluppo di ostruzione bronchiale non più completamente reversibile (legata al rimodellamento delle vie aeree) è legato ad alcuni dimostrati fattori di rischio, anche se l’effetto della terapia su questo fenomeno è ancora non del tutto dimostrato </a:t>
            </a:r>
            <a:r>
              <a:rPr lang="it-IT" b="0" baseline="30000" dirty="0"/>
              <a:t>2</a:t>
            </a:r>
          </a:p>
          <a:p>
            <a:pPr marL="742950" lvl="1" indent="-285750">
              <a:buFont typeface="Arial" panose="020B0604020202020204" pitchFamily="34" charset="0"/>
              <a:buChar char="•"/>
            </a:pPr>
            <a:r>
              <a:rPr lang="it-IT" b="0" dirty="0"/>
              <a:t>L’uso prolungato di alte dosi di corticosteroidi inalatori (ICS) con più elevata biodisponibilità sistemica </a:t>
            </a:r>
            <a:r>
              <a:rPr lang="it-IT" b="0" baseline="30000" dirty="0" smtClean="0"/>
              <a:t>3,4</a:t>
            </a:r>
            <a:r>
              <a:rPr lang="it-IT" b="0" dirty="0" smtClean="0"/>
              <a:t>, </a:t>
            </a:r>
            <a:r>
              <a:rPr lang="it-IT" b="0" dirty="0"/>
              <a:t>e specialmente di quelli orali (OCS) o sistemici è associato a rilevanti rischi per il paziente ed alto costo sanitario per la presenza e gestione delle complicanze </a:t>
            </a:r>
            <a:r>
              <a:rPr lang="it-IT" b="0" baseline="30000" dirty="0"/>
              <a:t>5</a:t>
            </a:r>
          </a:p>
        </p:txBody>
      </p:sp>
    </p:spTree>
    <p:extLst>
      <p:ext uri="{BB962C8B-B14F-4D97-AF65-F5344CB8AC3E}">
        <p14:creationId xmlns:p14="http://schemas.microsoft.com/office/powerpoint/2010/main" val="4154416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rot="5400000">
            <a:off x="2545563" y="-1445498"/>
            <a:ext cx="6092765" cy="9793090"/>
          </a:xfrm>
          <a:prstGeom prst="rect">
            <a:avLst/>
          </a:prstGeom>
        </p:spPr>
      </p:pic>
      <p:sp>
        <p:nvSpPr>
          <p:cNvPr id="3" name="CasellaDiTesto 2"/>
          <p:cNvSpPr txBox="1"/>
          <p:nvPr/>
        </p:nvSpPr>
        <p:spPr>
          <a:xfrm>
            <a:off x="10632504" y="5445224"/>
            <a:ext cx="1330236" cy="369332"/>
          </a:xfrm>
          <a:prstGeom prst="rect">
            <a:avLst/>
          </a:prstGeom>
          <a:noFill/>
        </p:spPr>
        <p:txBody>
          <a:bodyPr wrap="none" rtlCol="0">
            <a:spAutoFit/>
          </a:bodyPr>
          <a:lstStyle/>
          <a:p>
            <a:r>
              <a:rPr lang="it-IT" dirty="0" smtClean="0"/>
              <a:t>GINA 2020</a:t>
            </a:r>
            <a:endParaRPr lang="it-IT" dirty="0"/>
          </a:p>
        </p:txBody>
      </p:sp>
    </p:spTree>
    <p:extLst>
      <p:ext uri="{BB962C8B-B14F-4D97-AF65-F5344CB8AC3E}">
        <p14:creationId xmlns:p14="http://schemas.microsoft.com/office/powerpoint/2010/main" val="2521630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1343472" y="332656"/>
            <a:ext cx="8928992" cy="6400050"/>
          </a:xfrm>
          <a:prstGeom prst="rect">
            <a:avLst/>
          </a:prstGeom>
        </p:spPr>
      </p:pic>
      <p:sp>
        <p:nvSpPr>
          <p:cNvPr id="3" name="CasellaDiTesto 2"/>
          <p:cNvSpPr txBox="1"/>
          <p:nvPr/>
        </p:nvSpPr>
        <p:spPr>
          <a:xfrm>
            <a:off x="10560496" y="5877272"/>
            <a:ext cx="1330236" cy="369332"/>
          </a:xfrm>
          <a:prstGeom prst="rect">
            <a:avLst/>
          </a:prstGeom>
          <a:noFill/>
        </p:spPr>
        <p:txBody>
          <a:bodyPr wrap="none" rtlCol="0">
            <a:spAutoFit/>
          </a:bodyPr>
          <a:lstStyle/>
          <a:p>
            <a:r>
              <a:rPr lang="it-IT" dirty="0" smtClean="0"/>
              <a:t>GINA 2021</a:t>
            </a:r>
            <a:endParaRPr lang="it-IT" dirty="0"/>
          </a:p>
        </p:txBody>
      </p:sp>
    </p:spTree>
    <p:extLst>
      <p:ext uri="{BB962C8B-B14F-4D97-AF65-F5344CB8AC3E}">
        <p14:creationId xmlns:p14="http://schemas.microsoft.com/office/powerpoint/2010/main" val="2043555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13328" y="476672"/>
            <a:ext cx="5919697" cy="523220"/>
          </a:xfrm>
          <a:prstGeom prst="rect">
            <a:avLst/>
          </a:prstGeom>
          <a:noFill/>
        </p:spPr>
        <p:txBody>
          <a:bodyPr wrap="none" rtlCol="0">
            <a:spAutoFit/>
          </a:bodyPr>
          <a:lstStyle/>
          <a:p>
            <a:pPr algn="ctr"/>
            <a:r>
              <a:rPr lang="it-IT" sz="2800" dirty="0"/>
              <a:t>Attuali combinazioni ICS/LABA (I)</a:t>
            </a:r>
          </a:p>
        </p:txBody>
      </p:sp>
      <p:sp>
        <p:nvSpPr>
          <p:cNvPr id="3" name="CasellaDiTesto 2"/>
          <p:cNvSpPr txBox="1"/>
          <p:nvPr/>
        </p:nvSpPr>
        <p:spPr>
          <a:xfrm>
            <a:off x="0" y="1412777"/>
            <a:ext cx="12192000" cy="6463308"/>
          </a:xfrm>
          <a:prstGeom prst="rect">
            <a:avLst/>
          </a:prstGeom>
          <a:noFill/>
        </p:spPr>
        <p:txBody>
          <a:bodyPr wrap="square" rtlCol="0">
            <a:spAutoFit/>
          </a:bodyPr>
          <a:lstStyle/>
          <a:p>
            <a:pPr marL="742950" lvl="1" indent="-285750">
              <a:buFont typeface="Arial" panose="020B0604020202020204" pitchFamily="34" charset="0"/>
              <a:buChar char="•"/>
            </a:pPr>
            <a:r>
              <a:rPr lang="it-IT" dirty="0" err="1"/>
              <a:t>Fluticasone</a:t>
            </a:r>
            <a:r>
              <a:rPr lang="it-IT" dirty="0"/>
              <a:t> </a:t>
            </a:r>
            <a:r>
              <a:rPr lang="it-IT" dirty="0" err="1"/>
              <a:t>proprionato</a:t>
            </a:r>
            <a:r>
              <a:rPr lang="it-IT" dirty="0"/>
              <a:t>/</a:t>
            </a:r>
            <a:r>
              <a:rPr lang="it-IT" dirty="0" err="1"/>
              <a:t>salmeterolo</a:t>
            </a:r>
            <a:r>
              <a:rPr lang="it-IT" dirty="0"/>
              <a:t> (FP/S)</a:t>
            </a:r>
          </a:p>
          <a:p>
            <a:pPr marL="742950" lvl="1" indent="-285750">
              <a:buFont typeface="Arial" panose="020B0604020202020204" pitchFamily="34" charset="0"/>
              <a:buChar char="•"/>
            </a:pPr>
            <a:r>
              <a:rPr lang="it-IT" dirty="0" err="1"/>
              <a:t>Fluticasone</a:t>
            </a:r>
            <a:r>
              <a:rPr lang="it-IT" dirty="0"/>
              <a:t> </a:t>
            </a:r>
            <a:r>
              <a:rPr lang="it-IT" dirty="0" err="1" smtClean="0"/>
              <a:t>proprionato</a:t>
            </a:r>
            <a:r>
              <a:rPr lang="it-IT" dirty="0" smtClean="0"/>
              <a:t>/</a:t>
            </a:r>
            <a:r>
              <a:rPr lang="it-IT" dirty="0" err="1" smtClean="0"/>
              <a:t>formoterolo</a:t>
            </a:r>
            <a:r>
              <a:rPr lang="it-IT" dirty="0" smtClean="0"/>
              <a:t> </a:t>
            </a:r>
            <a:r>
              <a:rPr lang="it-IT" dirty="0"/>
              <a:t>(FP/FF)</a:t>
            </a:r>
          </a:p>
          <a:p>
            <a:pPr marL="1200150" lvl="2" indent="-285750">
              <a:buFont typeface="Arial" panose="020B0604020202020204" pitchFamily="34" charset="0"/>
              <a:buChar char="•"/>
            </a:pPr>
            <a:r>
              <a:rPr lang="it-IT" b="0" dirty="0"/>
              <a:t>Entrambi utilizzabili come terapia regolare in due somministrazioni giornaliere, e disponibili in diversi dosaggi di </a:t>
            </a:r>
            <a:r>
              <a:rPr lang="it-IT" b="0" dirty="0" err="1"/>
              <a:t>fluticasone</a:t>
            </a:r>
            <a:r>
              <a:rPr lang="it-IT" b="0" dirty="0"/>
              <a:t> e di </a:t>
            </a:r>
            <a:r>
              <a:rPr lang="it-IT" b="0" dirty="0" err="1"/>
              <a:t>formoterolo</a:t>
            </a:r>
            <a:endParaRPr lang="it-IT" b="0" dirty="0"/>
          </a:p>
          <a:p>
            <a:pPr marL="1200150" lvl="2" indent="-285750">
              <a:buFont typeface="Arial" panose="020B0604020202020204" pitchFamily="34" charset="0"/>
              <a:buChar char="•"/>
            </a:pPr>
            <a:r>
              <a:rPr lang="it-IT" b="0" dirty="0"/>
              <a:t>Disponibili come MDI </a:t>
            </a:r>
            <a:r>
              <a:rPr lang="it-IT" b="0" dirty="0" smtClean="0"/>
              <a:t>e, per FP/S, anche DPI</a:t>
            </a:r>
          </a:p>
          <a:p>
            <a:pPr marL="1200150" lvl="2" indent="-285750">
              <a:buFont typeface="Arial" panose="020B0604020202020204" pitchFamily="34" charset="0"/>
              <a:buChar char="•"/>
            </a:pPr>
            <a:r>
              <a:rPr lang="it-IT" b="0" dirty="0" smtClean="0"/>
              <a:t>FP/S ha dimostrato per la prima volta la possibilità di raggiungere il controllo dei sintomi con un approccio </a:t>
            </a:r>
            <a:r>
              <a:rPr lang="it-IT" b="0" dirty="0" err="1" smtClean="0"/>
              <a:t>step-wise</a:t>
            </a:r>
            <a:r>
              <a:rPr lang="it-IT" b="0" dirty="0" smtClean="0"/>
              <a:t> in una larga percentuale di pazienti </a:t>
            </a:r>
            <a:r>
              <a:rPr lang="it-IT" b="0" baseline="30000" dirty="0" smtClean="0"/>
              <a:t>1</a:t>
            </a:r>
          </a:p>
          <a:p>
            <a:pPr marL="1200150" lvl="2" indent="-285750">
              <a:buFont typeface="Arial" panose="020B0604020202020204" pitchFamily="34" charset="0"/>
              <a:buChar char="•"/>
            </a:pPr>
            <a:r>
              <a:rPr lang="it-IT" b="0" dirty="0" smtClean="0"/>
              <a:t>Per FP/FF, in </a:t>
            </a:r>
            <a:r>
              <a:rPr lang="it-IT" b="0" dirty="0"/>
              <a:t>arrivo un nuovo inalatore (k-</a:t>
            </a:r>
            <a:r>
              <a:rPr lang="it-IT" b="0" dirty="0" err="1"/>
              <a:t>haler</a:t>
            </a:r>
            <a:r>
              <a:rPr lang="it-IT" b="0" dirty="0"/>
              <a:t>) che utilizza la tecnologia BTI (</a:t>
            </a:r>
            <a:r>
              <a:rPr lang="it-IT" b="0" dirty="0" err="1"/>
              <a:t>Breath-Triggered</a:t>
            </a:r>
            <a:r>
              <a:rPr lang="it-IT" b="0" dirty="0"/>
              <a:t> </a:t>
            </a:r>
            <a:r>
              <a:rPr lang="it-IT" b="0" dirty="0" err="1"/>
              <a:t>Inhaler</a:t>
            </a:r>
            <a:r>
              <a:rPr lang="it-IT" b="0" dirty="0"/>
              <a:t>), con potenziali miglioramenti nella tecnica inalatoria</a:t>
            </a:r>
            <a:endParaRPr lang="it-IT" b="0" dirty="0" smtClean="0"/>
          </a:p>
          <a:p>
            <a:pPr marL="1200150" lvl="2" indent="-285750">
              <a:buFont typeface="Arial" panose="020B0604020202020204" pitchFamily="34" charset="0"/>
              <a:buChar char="•"/>
            </a:pPr>
            <a:r>
              <a:rPr lang="it-IT" b="0" dirty="0" smtClean="0"/>
              <a:t>SABA </a:t>
            </a:r>
            <a:r>
              <a:rPr lang="it-IT" b="0" dirty="0"/>
              <a:t>come farmaco del bisogno</a:t>
            </a:r>
          </a:p>
          <a:p>
            <a:pPr lvl="2"/>
            <a:endParaRPr lang="it-IT" b="0" dirty="0"/>
          </a:p>
          <a:p>
            <a:pPr marL="742950" lvl="1" indent="-285750">
              <a:buFont typeface="Arial" panose="020B0604020202020204" pitchFamily="34" charset="0"/>
              <a:buChar char="•"/>
            </a:pPr>
            <a:r>
              <a:rPr lang="it-IT" dirty="0" err="1"/>
              <a:t>Fluticasone</a:t>
            </a:r>
            <a:r>
              <a:rPr lang="it-IT" dirty="0"/>
              <a:t> </a:t>
            </a:r>
            <a:r>
              <a:rPr lang="it-IT" dirty="0" err="1"/>
              <a:t>furoato</a:t>
            </a:r>
            <a:r>
              <a:rPr lang="it-IT" dirty="0"/>
              <a:t>/</a:t>
            </a:r>
            <a:r>
              <a:rPr lang="it-IT" dirty="0" err="1"/>
              <a:t>vilanterolo</a:t>
            </a:r>
            <a:r>
              <a:rPr lang="it-IT" dirty="0"/>
              <a:t> (FF/V)</a:t>
            </a:r>
          </a:p>
          <a:p>
            <a:pPr marL="1200150" lvl="2" indent="-285750">
              <a:buFont typeface="Arial" panose="020B0604020202020204" pitchFamily="34" charset="0"/>
              <a:buChar char="•"/>
            </a:pPr>
            <a:r>
              <a:rPr lang="it-IT" b="0" dirty="0" smtClean="0"/>
              <a:t>Da usarsi come terapia regolare in </a:t>
            </a:r>
            <a:r>
              <a:rPr lang="it-IT" b="0" dirty="0" err="1"/>
              <a:t>monosomministrazione</a:t>
            </a:r>
            <a:r>
              <a:rPr lang="it-IT" b="0" dirty="0"/>
              <a:t> giornaliera (migliore aderenza), </a:t>
            </a:r>
            <a:r>
              <a:rPr lang="it-IT" b="0" dirty="0" smtClean="0"/>
              <a:t>disponibile </a:t>
            </a:r>
            <a:r>
              <a:rPr lang="it-IT" b="0" dirty="0"/>
              <a:t>come DPI, in due dosaggi di </a:t>
            </a:r>
            <a:r>
              <a:rPr lang="it-IT" b="0" dirty="0" err="1"/>
              <a:t>fluticasone</a:t>
            </a:r>
            <a:r>
              <a:rPr lang="it-IT" b="0" dirty="0"/>
              <a:t> (</a:t>
            </a:r>
            <a:r>
              <a:rPr lang="it-IT" b="0" dirty="0" smtClean="0"/>
              <a:t>basso/medio </a:t>
            </a:r>
            <a:r>
              <a:rPr lang="it-IT" b="0" dirty="0"/>
              <a:t>e alto</a:t>
            </a:r>
            <a:r>
              <a:rPr lang="it-IT" b="0" dirty="0" smtClean="0"/>
              <a:t>)</a:t>
            </a:r>
          </a:p>
          <a:p>
            <a:pPr marL="1200150" lvl="2" indent="-285750">
              <a:buFont typeface="Arial" panose="020B0604020202020204" pitchFamily="34" charset="0"/>
              <a:buChar char="•"/>
            </a:pPr>
            <a:r>
              <a:rPr lang="it-IT" b="0" dirty="0" smtClean="0"/>
              <a:t>Lunga </a:t>
            </a:r>
            <a:r>
              <a:rPr lang="it-IT" b="0" dirty="0"/>
              <a:t>persistenza dell’effetto antinfiammatorio, fornita da un ICS con alto indice </a:t>
            </a:r>
            <a:r>
              <a:rPr lang="it-IT" b="0" dirty="0" smtClean="0"/>
              <a:t>terapeutico </a:t>
            </a:r>
            <a:r>
              <a:rPr lang="it-IT" b="0" baseline="30000" dirty="0" smtClean="0"/>
              <a:t>2</a:t>
            </a:r>
          </a:p>
          <a:p>
            <a:pPr marL="1200150" lvl="2" indent="-285750">
              <a:buFont typeface="Arial" panose="020B0604020202020204" pitchFamily="34" charset="0"/>
              <a:buChar char="•"/>
            </a:pPr>
            <a:r>
              <a:rPr lang="it-IT" b="0" dirty="0"/>
              <a:t>R</a:t>
            </a:r>
            <a:r>
              <a:rPr lang="it-IT" b="0" dirty="0" smtClean="0"/>
              <a:t>apido </a:t>
            </a:r>
            <a:r>
              <a:rPr lang="it-IT" b="0" dirty="0"/>
              <a:t>inizio </a:t>
            </a:r>
            <a:r>
              <a:rPr lang="it-IT" b="0" dirty="0" smtClean="0"/>
              <a:t>e lunga persistenza della broncodilatazione </a:t>
            </a:r>
            <a:r>
              <a:rPr lang="it-IT" b="0" baseline="30000" dirty="0" smtClean="0"/>
              <a:t>3</a:t>
            </a:r>
            <a:endParaRPr lang="it-IT" b="0" baseline="30000" dirty="0"/>
          </a:p>
          <a:p>
            <a:pPr marL="1200150" lvl="2" indent="-285750">
              <a:buFont typeface="Arial" panose="020B0604020202020204" pitchFamily="34" charset="0"/>
              <a:buChar char="•"/>
            </a:pPr>
            <a:r>
              <a:rPr lang="it-IT" b="0" dirty="0"/>
              <a:t>SABA come farmaco del </a:t>
            </a:r>
            <a:r>
              <a:rPr lang="it-IT" b="0" dirty="0" smtClean="0"/>
              <a:t>bisogno</a:t>
            </a:r>
          </a:p>
          <a:p>
            <a:pPr marL="1200150" lvl="2" indent="-285750">
              <a:buFont typeface="Arial" panose="020B0604020202020204" pitchFamily="34" charset="0"/>
              <a:buChar char="•"/>
            </a:pPr>
            <a:r>
              <a:rPr lang="it-IT" b="0" dirty="0" smtClean="0"/>
              <a:t>Dimostrato più efficace della terapia usuale sul controllo dei sintomi in uno studio pragmatico condotto in un contesto di normale pratica clinica (</a:t>
            </a:r>
            <a:r>
              <a:rPr lang="it-IT" b="0" dirty="0" err="1" smtClean="0"/>
              <a:t>real</a:t>
            </a:r>
            <a:r>
              <a:rPr lang="it-IT" b="0" dirty="0" smtClean="0"/>
              <a:t>-life)  </a:t>
            </a:r>
            <a:r>
              <a:rPr lang="it-IT" b="0" baseline="30000" dirty="0" smtClean="0"/>
              <a:t>4</a:t>
            </a:r>
            <a:endParaRPr lang="it-IT" b="0" baseline="30000" dirty="0"/>
          </a:p>
          <a:p>
            <a:pPr lvl="2"/>
            <a:endParaRPr lang="it-IT" b="0" dirty="0"/>
          </a:p>
          <a:p>
            <a:pPr marL="1200150" lvl="2" indent="-285750">
              <a:buFont typeface="Arial" panose="020B0604020202020204" pitchFamily="34" charset="0"/>
              <a:buChar char="•"/>
            </a:pPr>
            <a:endParaRPr lang="it-IT" b="0" dirty="0"/>
          </a:p>
          <a:p>
            <a:pPr marL="742950" lvl="1" indent="-28575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933348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13941" y="476672"/>
            <a:ext cx="6118470" cy="523220"/>
          </a:xfrm>
          <a:prstGeom prst="rect">
            <a:avLst/>
          </a:prstGeom>
          <a:noFill/>
        </p:spPr>
        <p:txBody>
          <a:bodyPr wrap="none" rtlCol="0">
            <a:spAutoFit/>
          </a:bodyPr>
          <a:lstStyle/>
          <a:p>
            <a:pPr algn="ctr"/>
            <a:r>
              <a:rPr lang="it-IT" sz="2800" dirty="0"/>
              <a:t>Attuali </a:t>
            </a:r>
            <a:r>
              <a:rPr lang="it-IT" sz="2800" dirty="0" smtClean="0"/>
              <a:t>combinazioni </a:t>
            </a:r>
            <a:r>
              <a:rPr lang="it-IT" sz="2800" dirty="0"/>
              <a:t>ICS/LABA (II) </a:t>
            </a:r>
          </a:p>
        </p:txBody>
      </p:sp>
      <p:sp>
        <p:nvSpPr>
          <p:cNvPr id="3" name="CasellaDiTesto 2"/>
          <p:cNvSpPr txBox="1"/>
          <p:nvPr/>
        </p:nvSpPr>
        <p:spPr>
          <a:xfrm>
            <a:off x="119336" y="1340769"/>
            <a:ext cx="11881320" cy="5509200"/>
          </a:xfrm>
          <a:prstGeom prst="rect">
            <a:avLst/>
          </a:prstGeom>
          <a:noFill/>
        </p:spPr>
        <p:txBody>
          <a:bodyPr wrap="square" lIns="91440" tIns="45720" rIns="91440" bIns="45720" rtlCol="0" anchor="t">
            <a:spAutoFit/>
          </a:bodyPr>
          <a:lstStyle/>
          <a:p>
            <a:pPr lvl="1"/>
            <a:r>
              <a:rPr lang="it-IT" sz="1600" dirty="0" err="1">
                <a:latin typeface="Arial"/>
                <a:cs typeface="Arial"/>
              </a:rPr>
              <a:t>Budesonide</a:t>
            </a:r>
            <a:r>
              <a:rPr lang="it-IT" sz="1600" dirty="0">
                <a:latin typeface="Arial"/>
                <a:cs typeface="Arial"/>
              </a:rPr>
              <a:t>/</a:t>
            </a:r>
            <a:r>
              <a:rPr lang="it-IT" sz="1600" dirty="0" err="1">
                <a:latin typeface="Arial"/>
                <a:cs typeface="Arial"/>
              </a:rPr>
              <a:t>formoterolo</a:t>
            </a:r>
            <a:r>
              <a:rPr lang="it-IT" sz="1600" dirty="0">
                <a:latin typeface="Arial"/>
                <a:cs typeface="Arial"/>
              </a:rPr>
              <a:t> (</a:t>
            </a:r>
            <a:r>
              <a:rPr lang="it-IT" sz="1600" dirty="0" err="1">
                <a:latin typeface="Arial"/>
                <a:cs typeface="Arial"/>
              </a:rPr>
              <a:t>Bud</a:t>
            </a:r>
            <a:r>
              <a:rPr lang="it-IT" sz="1600" dirty="0">
                <a:latin typeface="Arial"/>
                <a:cs typeface="Arial"/>
              </a:rPr>
              <a:t>/FF):</a:t>
            </a:r>
          </a:p>
          <a:p>
            <a:pPr marL="742950" lvl="1" indent="-285750">
              <a:buFont typeface="Arial" panose="020B0604020202020204" pitchFamily="34" charset="0"/>
              <a:buChar char="•"/>
            </a:pPr>
            <a:r>
              <a:rPr lang="it-IT" sz="1600" b="0" dirty="0"/>
              <a:t>Utilizzabile come terapia regolare in due somministrazioni giornaliere, a dosi differenti di ICS, con uso al bisogno della stessa combinazione (strategia mantenimento e bisogno)</a:t>
            </a:r>
          </a:p>
          <a:p>
            <a:pPr marL="742950" lvl="1" indent="-285750">
              <a:buFont typeface="Arial" panose="020B0604020202020204" pitchFamily="34" charset="0"/>
              <a:buChar char="•"/>
            </a:pPr>
            <a:r>
              <a:rPr lang="it-IT" sz="1600" b="0" dirty="0"/>
              <a:t>Disponibile come DPI e </a:t>
            </a:r>
            <a:r>
              <a:rPr lang="it-IT" sz="1600" b="0" dirty="0" smtClean="0"/>
              <a:t>MDI</a:t>
            </a:r>
            <a:endParaRPr lang="it-IT" sz="1600" b="0" dirty="0"/>
          </a:p>
          <a:p>
            <a:pPr marL="742950" lvl="1" indent="-285750">
              <a:buFont typeface="Arial" panose="020B0604020202020204" pitchFamily="34" charset="0"/>
              <a:buChar char="•"/>
            </a:pPr>
            <a:r>
              <a:rPr lang="it-IT" sz="1600" b="0" dirty="0"/>
              <a:t>Ha dimostrato, con </a:t>
            </a:r>
            <a:r>
              <a:rPr lang="it-IT" sz="1600" b="0" dirty="0" smtClean="0"/>
              <a:t>la strategia SMART, </a:t>
            </a:r>
            <a:r>
              <a:rPr lang="it-IT" sz="1600" b="0" dirty="0"/>
              <a:t>di ridurre le riacutizzazioni verso LABA/ICS a dosaggi superiori + SABA al bisogno, riducendo la dose di corticosteroide assunta</a:t>
            </a:r>
            <a:r>
              <a:rPr lang="it-IT" sz="1600" b="0" baseline="30000" dirty="0"/>
              <a:t>1,2</a:t>
            </a:r>
            <a:r>
              <a:rPr lang="it-IT" sz="1600" b="0" dirty="0"/>
              <a:t> </a:t>
            </a:r>
          </a:p>
          <a:p>
            <a:pPr marL="742950" lvl="1" indent="-285750">
              <a:buFont typeface="Arial" panose="020B0604020202020204" pitchFamily="34" charset="0"/>
              <a:buChar char="•"/>
            </a:pPr>
            <a:r>
              <a:rPr lang="it-IT" sz="1600" b="0" dirty="0"/>
              <a:t>Al momento risulta l’unico ICS/LABA che nell’uso solo al bisogno ha dimostrato dati di efficacia e sicurezza superiori a SABA al bisogno e simili a quelli di ICS regolare per il trattamento dell’asma negli </a:t>
            </a:r>
            <a:r>
              <a:rPr lang="it-IT" sz="1600" b="0" dirty="0" err="1"/>
              <a:t>Step</a:t>
            </a:r>
            <a:r>
              <a:rPr lang="it-IT" sz="1600" b="0" dirty="0"/>
              <a:t> </a:t>
            </a:r>
            <a:r>
              <a:rPr lang="it-IT" sz="1600" b="0" dirty="0" smtClean="0"/>
              <a:t>1-2 </a:t>
            </a:r>
            <a:r>
              <a:rPr lang="it-IT" sz="1600" b="0" dirty="0"/>
              <a:t>(attualmente </a:t>
            </a:r>
            <a:r>
              <a:rPr lang="it-IT" sz="1600" b="0" dirty="0" smtClean="0"/>
              <a:t>«off-</a:t>
            </a:r>
            <a:r>
              <a:rPr lang="it-IT" sz="1600" b="0" dirty="0" err="1" smtClean="0"/>
              <a:t>label</a:t>
            </a:r>
            <a:r>
              <a:rPr lang="it-IT" sz="1600" b="0" dirty="0" smtClean="0"/>
              <a:t>» </a:t>
            </a:r>
            <a:r>
              <a:rPr lang="it-IT" sz="1600" b="0" dirty="0"/>
              <a:t>in corso di approvazione in </a:t>
            </a:r>
            <a:r>
              <a:rPr lang="it-IT" sz="1600" b="0" dirty="0" smtClean="0"/>
              <a:t>Europa) </a:t>
            </a:r>
            <a:r>
              <a:rPr lang="it-IT" sz="1600" b="0" baseline="30000" dirty="0" smtClean="0"/>
              <a:t>3-7</a:t>
            </a:r>
            <a:endParaRPr lang="it-IT" sz="1600" b="0" baseline="30000" dirty="0"/>
          </a:p>
          <a:p>
            <a:pPr marL="742950" lvl="1" indent="-285750">
              <a:buFont typeface="Arial" panose="020B0604020202020204" pitchFamily="34" charset="0"/>
              <a:buChar char="•"/>
            </a:pPr>
            <a:r>
              <a:rPr lang="it-IT" sz="1600" b="0" dirty="0"/>
              <a:t>Nei pazienti in terapia in mantenimento e bisogno (con </a:t>
            </a:r>
            <a:r>
              <a:rPr lang="it-IT" sz="1600" b="0" dirty="0" err="1"/>
              <a:t>Turbohaler</a:t>
            </a:r>
            <a:r>
              <a:rPr lang="it-IT" sz="1600" b="0" dirty="0"/>
              <a:t>) è possibile l’uso preventivo al bisogno nei casi di broncocostrizione indotta da esercizio fisico e da esposizione ad </a:t>
            </a:r>
            <a:r>
              <a:rPr lang="it-IT" sz="1600" b="0" dirty="0" smtClean="0"/>
              <a:t>allergeni </a:t>
            </a:r>
            <a:r>
              <a:rPr lang="it-IT" sz="1600" b="0" baseline="30000" dirty="0" smtClean="0"/>
              <a:t>8-11</a:t>
            </a:r>
            <a:endParaRPr lang="it-IT" sz="1600" b="0" baseline="30000" dirty="0"/>
          </a:p>
          <a:p>
            <a:pPr lvl="1"/>
            <a:endParaRPr lang="it-IT" sz="1600" dirty="0"/>
          </a:p>
          <a:p>
            <a:pPr lvl="1"/>
            <a:r>
              <a:rPr lang="it-IT" sz="1600" dirty="0" err="1"/>
              <a:t>Beclometasone</a:t>
            </a:r>
            <a:r>
              <a:rPr lang="it-IT" sz="1600" dirty="0"/>
              <a:t> </a:t>
            </a:r>
            <a:r>
              <a:rPr lang="it-IT" sz="1600" dirty="0" err="1"/>
              <a:t>propionato</a:t>
            </a:r>
            <a:r>
              <a:rPr lang="it-IT" sz="1600" dirty="0"/>
              <a:t>/</a:t>
            </a:r>
            <a:r>
              <a:rPr lang="it-IT" sz="1600" dirty="0" err="1"/>
              <a:t>formoterolo</a:t>
            </a:r>
            <a:r>
              <a:rPr lang="it-IT" sz="1600" dirty="0"/>
              <a:t> (BDP/FF)</a:t>
            </a:r>
          </a:p>
          <a:p>
            <a:pPr marL="742950" lvl="1" indent="-285750">
              <a:buFont typeface="Arial" panose="020B0604020202020204" pitchFamily="34" charset="0"/>
              <a:buChar char="•"/>
            </a:pPr>
            <a:r>
              <a:rPr lang="it-IT" sz="1600" b="0" dirty="0"/>
              <a:t>Utilizzabile come terapia regolare in due somministrazioni giornaliere, a dosi differenti di ICS, con uso al bisogno della stessa combinazione (strategia MART</a:t>
            </a:r>
            <a:r>
              <a:rPr lang="it-IT" sz="1600" b="0" dirty="0" smtClean="0"/>
              <a:t>) </a:t>
            </a:r>
            <a:r>
              <a:rPr lang="it-IT" sz="1600" b="0" baseline="30000" dirty="0" smtClean="0"/>
              <a:t>12-14</a:t>
            </a:r>
            <a:endParaRPr lang="it-IT" sz="1600" b="0" baseline="30000" dirty="0"/>
          </a:p>
          <a:p>
            <a:pPr marL="742950" lvl="1" indent="-285750">
              <a:buFont typeface="Arial" panose="020B0604020202020204" pitchFamily="34" charset="0"/>
              <a:buChar char="•"/>
            </a:pPr>
            <a:r>
              <a:rPr lang="it-IT" sz="1600" b="0" dirty="0" smtClean="0"/>
              <a:t>Utilizzabile per uso al bisogno negli </a:t>
            </a:r>
            <a:r>
              <a:rPr lang="it-IT" sz="1600" b="0" dirty="0" err="1"/>
              <a:t>S</a:t>
            </a:r>
            <a:r>
              <a:rPr lang="it-IT" sz="1600" b="0" dirty="0" err="1" smtClean="0"/>
              <a:t>tep</a:t>
            </a:r>
            <a:r>
              <a:rPr lang="it-IT" sz="1600" b="0" dirty="0" smtClean="0"/>
              <a:t> 1 e 2, per analogia con i dati ottenuti dalla combinazione </a:t>
            </a:r>
            <a:r>
              <a:rPr lang="it-IT" sz="1600" b="0" dirty="0" err="1" smtClean="0"/>
              <a:t>Bud</a:t>
            </a:r>
            <a:r>
              <a:rPr lang="it-IT" sz="1600" b="0" dirty="0"/>
              <a:t>/Form, anche se BDP è stato impiegato in diversi studi in modo solo sintomo-guidato </a:t>
            </a:r>
            <a:r>
              <a:rPr lang="it-IT" sz="1600" b="0" baseline="30000" dirty="0" smtClean="0"/>
              <a:t>15,16</a:t>
            </a:r>
            <a:r>
              <a:rPr lang="it-IT" sz="1600" b="0" dirty="0" smtClean="0"/>
              <a:t> </a:t>
            </a:r>
            <a:endParaRPr lang="it-IT" sz="1600" b="0" dirty="0"/>
          </a:p>
          <a:p>
            <a:pPr marL="742950" lvl="1" indent="-285750">
              <a:buFont typeface="Arial" panose="020B0604020202020204" pitchFamily="34" charset="0"/>
              <a:buChar char="•"/>
            </a:pPr>
            <a:r>
              <a:rPr lang="it-IT" sz="1600" b="0" dirty="0" smtClean="0"/>
              <a:t>Disponibile </a:t>
            </a:r>
            <a:r>
              <a:rPr lang="it-IT" sz="1600" b="0" dirty="0"/>
              <a:t>come</a:t>
            </a:r>
            <a:r>
              <a:rPr lang="it-IT" sz="1600" b="0" dirty="0">
                <a:solidFill>
                  <a:srgbClr val="1F497D"/>
                </a:solidFill>
              </a:rPr>
              <a:t> MDI </a:t>
            </a:r>
            <a:r>
              <a:rPr lang="it-IT" sz="1600" b="0" dirty="0"/>
              <a:t>e </a:t>
            </a:r>
            <a:r>
              <a:rPr lang="it-IT" sz="1600" b="0" dirty="0" smtClean="0"/>
              <a:t>DPI</a:t>
            </a:r>
          </a:p>
          <a:p>
            <a:pPr marL="742950" lvl="1" indent="-285750">
              <a:buFont typeface="Arial" panose="020B0604020202020204" pitchFamily="34" charset="0"/>
              <a:buChar char="•"/>
            </a:pPr>
            <a:r>
              <a:rPr lang="it-IT" sz="1600" b="0" dirty="0" smtClean="0"/>
              <a:t>Disponibili in formulazione extrafine, con possibilità di ridurre la dose erogata garantendo una alta deposizione nelle vie aree più periferiche </a:t>
            </a:r>
            <a:r>
              <a:rPr lang="it-IT" sz="1600" b="0" baseline="30000" dirty="0" smtClean="0"/>
              <a:t>17</a:t>
            </a:r>
            <a:endParaRPr lang="it-IT" sz="1600" b="0" dirty="0"/>
          </a:p>
          <a:p>
            <a:pPr marL="742950" lvl="1" indent="-285750">
              <a:buFont typeface="Arial" panose="020B0604020202020204" pitchFamily="34" charset="0"/>
              <a:buChar char="•"/>
            </a:pPr>
            <a:endParaRPr lang="it-IT" sz="1600" dirty="0"/>
          </a:p>
          <a:p>
            <a:endParaRPr lang="it-IT" sz="1600" dirty="0"/>
          </a:p>
        </p:txBody>
      </p:sp>
    </p:spTree>
    <p:extLst>
      <p:ext uri="{BB962C8B-B14F-4D97-AF65-F5344CB8AC3E}">
        <p14:creationId xmlns:p14="http://schemas.microsoft.com/office/powerpoint/2010/main" val="2119365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73867" y="476672"/>
            <a:ext cx="6198621" cy="523220"/>
          </a:xfrm>
          <a:prstGeom prst="rect">
            <a:avLst/>
          </a:prstGeom>
          <a:noFill/>
        </p:spPr>
        <p:txBody>
          <a:bodyPr wrap="none" rtlCol="0">
            <a:spAutoFit/>
          </a:bodyPr>
          <a:lstStyle/>
          <a:p>
            <a:pPr algn="ctr"/>
            <a:r>
              <a:rPr lang="it-IT" sz="2800" dirty="0"/>
              <a:t>N</a:t>
            </a:r>
            <a:r>
              <a:rPr lang="it-IT" sz="2800" dirty="0" smtClean="0"/>
              <a:t>uove </a:t>
            </a:r>
            <a:r>
              <a:rPr lang="it-IT" sz="2800" dirty="0"/>
              <a:t>combinazioni ICS/LABA </a:t>
            </a:r>
            <a:r>
              <a:rPr lang="it-IT" sz="2800" dirty="0" smtClean="0"/>
              <a:t>(III) </a:t>
            </a:r>
            <a:endParaRPr lang="it-IT" sz="2800" dirty="0"/>
          </a:p>
        </p:txBody>
      </p:sp>
      <p:sp>
        <p:nvSpPr>
          <p:cNvPr id="3" name="CasellaDiTesto 2"/>
          <p:cNvSpPr txBox="1"/>
          <p:nvPr/>
        </p:nvSpPr>
        <p:spPr>
          <a:xfrm>
            <a:off x="623392" y="1412776"/>
            <a:ext cx="9468544" cy="2277547"/>
          </a:xfrm>
          <a:prstGeom prst="rect">
            <a:avLst/>
          </a:prstGeom>
          <a:noFill/>
        </p:spPr>
        <p:txBody>
          <a:bodyPr wrap="square" rtlCol="0">
            <a:spAutoFit/>
          </a:bodyPr>
          <a:lstStyle/>
          <a:p>
            <a:pPr lvl="2"/>
            <a:endParaRPr lang="it-IT" sz="1600" b="0" dirty="0"/>
          </a:p>
          <a:p>
            <a:pPr marL="1200150" lvl="2" indent="-285750">
              <a:buFont typeface="Arial" panose="020B0604020202020204" pitchFamily="34" charset="0"/>
              <a:buChar char="•"/>
            </a:pPr>
            <a:endParaRPr lang="it-IT" sz="1400" b="0" dirty="0"/>
          </a:p>
          <a:p>
            <a:pPr marL="742950" lvl="1" indent="-285750">
              <a:buFont typeface="Arial" panose="020B0604020202020204" pitchFamily="34" charset="0"/>
              <a:buChar char="•"/>
            </a:pPr>
            <a:r>
              <a:rPr lang="it-IT" sz="1600" dirty="0" err="1"/>
              <a:t>Mometasone</a:t>
            </a:r>
            <a:r>
              <a:rPr lang="it-IT" sz="1600" dirty="0"/>
              <a:t> </a:t>
            </a:r>
            <a:r>
              <a:rPr lang="it-IT" sz="1600" dirty="0" err="1"/>
              <a:t>furoato</a:t>
            </a:r>
            <a:r>
              <a:rPr lang="it-IT" sz="1600" dirty="0"/>
              <a:t>/</a:t>
            </a:r>
            <a:r>
              <a:rPr lang="it-IT" sz="1600" dirty="0" err="1"/>
              <a:t>indacaterolo</a:t>
            </a:r>
            <a:r>
              <a:rPr lang="it-IT" sz="1600" dirty="0"/>
              <a:t> (MF/I)</a:t>
            </a:r>
          </a:p>
          <a:p>
            <a:pPr marL="1200150" lvl="2" indent="-285750">
              <a:buFont typeface="Arial" panose="020B0604020202020204" pitchFamily="34" charset="0"/>
              <a:buChar char="•"/>
            </a:pPr>
            <a:r>
              <a:rPr lang="it-IT" sz="1600" b="0" dirty="0"/>
              <a:t>Disponibile in 3 dosaggi di ICS: basso, medio e alto, erogate tramite dispositivo con conferma della dose inalata (DPI) in </a:t>
            </a:r>
            <a:r>
              <a:rPr lang="it-IT" sz="1600" b="0" dirty="0" err="1"/>
              <a:t>monosomministrazione</a:t>
            </a:r>
            <a:r>
              <a:rPr lang="it-IT" sz="1600" b="0" dirty="0"/>
              <a:t> giornaliera.</a:t>
            </a:r>
          </a:p>
          <a:p>
            <a:pPr marL="1200150" lvl="2" indent="-285750">
              <a:buFont typeface="Arial" panose="020B0604020202020204" pitchFamily="34" charset="0"/>
              <a:buChar char="•"/>
            </a:pPr>
            <a:r>
              <a:rPr lang="it-IT" sz="1600" b="0" dirty="0"/>
              <a:t>SABA  come farmaco del </a:t>
            </a:r>
            <a:r>
              <a:rPr lang="it-IT" sz="1600" b="0" dirty="0" smtClean="0"/>
              <a:t>bisogno</a:t>
            </a:r>
          </a:p>
          <a:p>
            <a:pPr marL="1200150" lvl="2" indent="-285750">
              <a:buFont typeface="Arial" panose="020B0604020202020204" pitchFamily="34" charset="0"/>
              <a:buChar char="•"/>
            </a:pPr>
            <a:r>
              <a:rPr lang="it-IT" sz="1600" b="0" dirty="0"/>
              <a:t>Italia Autorizzato ma non rimborsato in Italia (Classe </a:t>
            </a:r>
            <a:r>
              <a:rPr lang="it-IT" sz="1600" b="0" dirty="0" err="1"/>
              <a:t>Cnn</a:t>
            </a:r>
            <a:r>
              <a:rPr lang="it-IT" sz="1600" b="0" dirty="0"/>
              <a:t> al momento della stesura del </a:t>
            </a:r>
            <a:r>
              <a:rPr lang="it-IT" sz="1600" b="0" dirty="0" smtClean="0"/>
              <a:t>documento)</a:t>
            </a:r>
            <a:endParaRPr lang="it-IT" sz="1600" dirty="0"/>
          </a:p>
          <a:p>
            <a:endParaRPr lang="it-IT" sz="1600" dirty="0"/>
          </a:p>
        </p:txBody>
      </p:sp>
    </p:spTree>
    <p:extLst>
      <p:ext uri="{BB962C8B-B14F-4D97-AF65-F5344CB8AC3E}">
        <p14:creationId xmlns:p14="http://schemas.microsoft.com/office/powerpoint/2010/main" val="2565142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50704" y="332656"/>
            <a:ext cx="6222986" cy="830997"/>
          </a:xfrm>
          <a:prstGeom prst="rect">
            <a:avLst/>
          </a:prstGeom>
          <a:noFill/>
        </p:spPr>
        <p:txBody>
          <a:bodyPr wrap="none" rtlCol="0">
            <a:spAutoFit/>
          </a:bodyPr>
          <a:lstStyle/>
          <a:p>
            <a:pPr algn="ctr"/>
            <a:r>
              <a:rPr lang="it-IT" sz="2400" dirty="0"/>
              <a:t>Nuove combinazioni </a:t>
            </a:r>
            <a:r>
              <a:rPr lang="it-IT" sz="2400" dirty="0" smtClean="0"/>
              <a:t>ICS/LABA/LAMA (I) </a:t>
            </a:r>
            <a:endParaRPr lang="it-IT" sz="2400" dirty="0"/>
          </a:p>
          <a:p>
            <a:pPr algn="ctr"/>
            <a:r>
              <a:rPr lang="it-IT" sz="2400" dirty="0"/>
              <a:t>(triplice terapia)</a:t>
            </a:r>
          </a:p>
        </p:txBody>
      </p:sp>
      <p:sp>
        <p:nvSpPr>
          <p:cNvPr id="3" name="CasellaDiTesto 2"/>
          <p:cNvSpPr txBox="1"/>
          <p:nvPr/>
        </p:nvSpPr>
        <p:spPr>
          <a:xfrm>
            <a:off x="839416" y="1412776"/>
            <a:ext cx="10873208" cy="4801314"/>
          </a:xfrm>
          <a:prstGeom prst="rect">
            <a:avLst/>
          </a:prstGeom>
          <a:noFill/>
        </p:spPr>
        <p:txBody>
          <a:bodyPr wrap="square" rtlCol="0">
            <a:spAutoFit/>
          </a:bodyPr>
          <a:lstStyle/>
          <a:p>
            <a:pPr lvl="2"/>
            <a:endParaRPr lang="it-IT" dirty="0"/>
          </a:p>
          <a:p>
            <a:pPr marL="742950" lvl="1" indent="-285750">
              <a:buFont typeface="Arial" panose="020B0604020202020204" pitchFamily="34" charset="0"/>
              <a:buChar char="•"/>
            </a:pPr>
            <a:r>
              <a:rPr lang="it-IT" dirty="0" err="1" smtClean="0"/>
              <a:t>Beclometasone</a:t>
            </a:r>
            <a:r>
              <a:rPr lang="it-IT" dirty="0" smtClean="0"/>
              <a:t> </a:t>
            </a:r>
            <a:r>
              <a:rPr lang="it-IT" dirty="0" err="1" smtClean="0"/>
              <a:t>dipropionato</a:t>
            </a:r>
            <a:r>
              <a:rPr lang="it-IT" dirty="0" smtClean="0"/>
              <a:t>/</a:t>
            </a:r>
            <a:r>
              <a:rPr lang="it-IT" dirty="0" err="1" smtClean="0"/>
              <a:t>formoterolo</a:t>
            </a:r>
            <a:r>
              <a:rPr lang="it-IT" dirty="0" smtClean="0"/>
              <a:t>/</a:t>
            </a:r>
            <a:r>
              <a:rPr lang="it-IT" dirty="0" err="1" smtClean="0"/>
              <a:t>glicopirronio</a:t>
            </a:r>
            <a:r>
              <a:rPr lang="it-IT" dirty="0" smtClean="0"/>
              <a:t> </a:t>
            </a:r>
            <a:r>
              <a:rPr lang="it-IT" dirty="0"/>
              <a:t>(BDP/FF/G)</a:t>
            </a:r>
          </a:p>
          <a:p>
            <a:pPr marL="1200150" lvl="2" indent="-285750">
              <a:buFont typeface="Arial" panose="020B0604020202020204" pitchFamily="34" charset="0"/>
              <a:buChar char="•"/>
            </a:pPr>
            <a:r>
              <a:rPr lang="it-IT" b="0" dirty="0"/>
              <a:t>In due somministrazioni giornaliere, con </a:t>
            </a:r>
            <a:r>
              <a:rPr lang="it-IT" b="0" dirty="0" smtClean="0"/>
              <a:t>due diversi dosaggio di BDP e con bassa </a:t>
            </a:r>
            <a:r>
              <a:rPr lang="it-IT" b="0" dirty="0"/>
              <a:t>dose di </a:t>
            </a:r>
            <a:r>
              <a:rPr lang="it-IT" b="0" dirty="0" err="1"/>
              <a:t>glicopirronio</a:t>
            </a:r>
            <a:endParaRPr lang="it-IT" b="0" dirty="0"/>
          </a:p>
          <a:p>
            <a:pPr marL="1200150" lvl="2" indent="-285750">
              <a:buFont typeface="Arial" panose="020B0604020202020204" pitchFamily="34" charset="0"/>
              <a:buChar char="•"/>
            </a:pPr>
            <a:r>
              <a:rPr lang="it-IT" b="0" dirty="0" smtClean="0"/>
              <a:t>Attualmente disponibile </a:t>
            </a:r>
            <a:r>
              <a:rPr lang="it-IT" b="0" dirty="0"/>
              <a:t>come </a:t>
            </a:r>
            <a:r>
              <a:rPr lang="it-IT" b="0" dirty="0" err="1" smtClean="0"/>
              <a:t>pMDI</a:t>
            </a:r>
            <a:r>
              <a:rPr lang="it-IT" b="0" dirty="0" smtClean="0"/>
              <a:t> in versione extrafine</a:t>
            </a:r>
          </a:p>
          <a:p>
            <a:pPr marL="1200150" lvl="2" indent="-285750">
              <a:buFont typeface="Arial" panose="020B0604020202020204" pitchFamily="34" charset="0"/>
              <a:buChar char="•"/>
            </a:pPr>
            <a:r>
              <a:rPr lang="it-IT" b="0" dirty="0" smtClean="0"/>
              <a:t>Efficacia dimostrata su FEV1 e riacutizzazioni rispetto alla duplice terapia BDP/FF </a:t>
            </a:r>
            <a:r>
              <a:rPr lang="it-IT" b="0" baseline="30000" dirty="0" smtClean="0"/>
              <a:t>1</a:t>
            </a:r>
            <a:endParaRPr lang="it-IT" b="0" baseline="30000" dirty="0"/>
          </a:p>
          <a:p>
            <a:pPr marL="1657350" lvl="3" indent="-285750">
              <a:buFont typeface="Arial" panose="020B0604020202020204" pitchFamily="34" charset="0"/>
              <a:buChar char="•"/>
            </a:pPr>
            <a:r>
              <a:rPr lang="it-IT" b="0" dirty="0" smtClean="0"/>
              <a:t>In una </a:t>
            </a:r>
            <a:r>
              <a:rPr lang="it-IT" b="0" dirty="0" err="1" smtClean="0"/>
              <a:t>sottoanalisi</a:t>
            </a:r>
            <a:r>
              <a:rPr lang="it-IT" b="0" dirty="0" smtClean="0"/>
              <a:t> degli studi TRIMARAN e TRIGGER, l’efficacia è stata dimostrata particolarmente nei pazienti con ostruzione bronchiale fissa </a:t>
            </a:r>
            <a:r>
              <a:rPr lang="it-IT" b="0" baseline="30000" dirty="0" smtClean="0"/>
              <a:t>2</a:t>
            </a:r>
          </a:p>
          <a:p>
            <a:pPr marL="1200150" lvl="2" indent="-285750">
              <a:buFont typeface="Arial" panose="020B0604020202020204" pitchFamily="34" charset="0"/>
              <a:buChar char="•"/>
            </a:pPr>
            <a:r>
              <a:rPr lang="it-IT" b="0" dirty="0" smtClean="0"/>
              <a:t>Autorizzato in Italia per la BPCO e per l’asma</a:t>
            </a:r>
            <a:endParaRPr lang="it-IT" dirty="0"/>
          </a:p>
          <a:p>
            <a:pPr lvl="2"/>
            <a:endParaRPr lang="it-IT" b="0" dirty="0"/>
          </a:p>
          <a:p>
            <a:pPr marL="742950" lvl="1" indent="-285750">
              <a:buFont typeface="Arial" panose="020B0604020202020204" pitchFamily="34" charset="0"/>
              <a:buChar char="•"/>
            </a:pPr>
            <a:r>
              <a:rPr lang="it-IT" dirty="0" err="1"/>
              <a:t>Budesonide</a:t>
            </a:r>
            <a:r>
              <a:rPr lang="it-IT" dirty="0"/>
              <a:t>/</a:t>
            </a:r>
            <a:r>
              <a:rPr lang="it-IT" dirty="0" err="1"/>
              <a:t>formoterolo</a:t>
            </a:r>
            <a:r>
              <a:rPr lang="it-IT" dirty="0"/>
              <a:t>/</a:t>
            </a:r>
            <a:r>
              <a:rPr lang="it-IT" dirty="0" err="1"/>
              <a:t>glicopirronio</a:t>
            </a:r>
            <a:r>
              <a:rPr lang="it-IT" dirty="0"/>
              <a:t> (BUD/FF/G)</a:t>
            </a:r>
          </a:p>
          <a:p>
            <a:pPr marL="1200150" lvl="2" indent="-285750">
              <a:buFont typeface="Arial" panose="020B0604020202020204" pitchFamily="34" charset="0"/>
              <a:buChar char="•"/>
            </a:pPr>
            <a:r>
              <a:rPr lang="it-IT" b="0" dirty="0"/>
              <a:t>In due somministrazioni giornaliere</a:t>
            </a:r>
          </a:p>
          <a:p>
            <a:pPr marL="1200150" lvl="2" indent="-285750">
              <a:buFont typeface="Arial" panose="020B0604020202020204" pitchFamily="34" charset="0"/>
              <a:buChar char="•"/>
            </a:pPr>
            <a:r>
              <a:rPr lang="it-IT" b="0" dirty="0"/>
              <a:t>Disponibile come </a:t>
            </a:r>
            <a:r>
              <a:rPr lang="it-IT" b="0" dirty="0" err="1"/>
              <a:t>pMDI</a:t>
            </a:r>
            <a:r>
              <a:rPr lang="it-IT" b="0" dirty="0"/>
              <a:t> </a:t>
            </a:r>
            <a:r>
              <a:rPr lang="it-IT" b="0" dirty="0" err="1"/>
              <a:t>Aerosphere</a:t>
            </a:r>
            <a:endParaRPr lang="it-IT" b="0" dirty="0"/>
          </a:p>
          <a:p>
            <a:pPr marL="1200150" lvl="2" indent="-285750">
              <a:buFont typeface="Arial" panose="020B0604020202020204" pitchFamily="34" charset="0"/>
              <a:buChar char="•"/>
            </a:pPr>
            <a:r>
              <a:rPr lang="it-IT" b="0" dirty="0"/>
              <a:t>Non ancora autorizzato in Italia (in sviluppo clinico per asma)</a:t>
            </a:r>
          </a:p>
          <a:p>
            <a:pPr marL="1200150" lvl="2" indent="-285750">
              <a:buFont typeface="Arial" panose="020B0604020202020204" pitchFamily="34" charset="0"/>
              <a:buChar char="•"/>
            </a:pPr>
            <a:r>
              <a:rPr lang="it-IT" b="0" dirty="0"/>
              <a:t>Autorizzato in Italia per la BPCO («off-</a:t>
            </a:r>
            <a:r>
              <a:rPr lang="it-IT" b="0" dirty="0" err="1"/>
              <a:t>label</a:t>
            </a:r>
            <a:r>
              <a:rPr lang="it-IT" b="0" dirty="0"/>
              <a:t>» per asma)</a:t>
            </a:r>
          </a:p>
          <a:p>
            <a:pPr marL="742950" lvl="1" indent="-28575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1269017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50704" y="476675"/>
            <a:ext cx="6222986" cy="830997"/>
          </a:xfrm>
          <a:prstGeom prst="rect">
            <a:avLst/>
          </a:prstGeom>
          <a:noFill/>
        </p:spPr>
        <p:txBody>
          <a:bodyPr wrap="none" rtlCol="0">
            <a:spAutoFit/>
          </a:bodyPr>
          <a:lstStyle/>
          <a:p>
            <a:pPr algn="ctr"/>
            <a:r>
              <a:rPr lang="it-IT" sz="2400" dirty="0"/>
              <a:t>Nuove combinazioni </a:t>
            </a:r>
            <a:r>
              <a:rPr lang="it-IT" sz="2400" dirty="0" smtClean="0"/>
              <a:t>ICS/LABA/LAMA (II) </a:t>
            </a:r>
            <a:endParaRPr lang="it-IT" sz="2400" dirty="0"/>
          </a:p>
          <a:p>
            <a:pPr algn="ctr"/>
            <a:r>
              <a:rPr lang="it-IT" sz="2400" dirty="0"/>
              <a:t>(triplice terapia)</a:t>
            </a:r>
          </a:p>
        </p:txBody>
      </p:sp>
      <p:sp>
        <p:nvSpPr>
          <p:cNvPr id="3" name="CasellaDiTesto 2"/>
          <p:cNvSpPr txBox="1"/>
          <p:nvPr/>
        </p:nvSpPr>
        <p:spPr>
          <a:xfrm>
            <a:off x="0" y="1124744"/>
            <a:ext cx="11640616" cy="6740307"/>
          </a:xfrm>
          <a:prstGeom prst="rect">
            <a:avLst/>
          </a:prstGeom>
          <a:noFill/>
        </p:spPr>
        <p:txBody>
          <a:bodyPr wrap="square" rtlCol="0">
            <a:spAutoFit/>
          </a:bodyPr>
          <a:lstStyle/>
          <a:p>
            <a:pPr lvl="2"/>
            <a:endParaRPr lang="it-IT" dirty="0"/>
          </a:p>
          <a:p>
            <a:pPr marL="742950" lvl="1" indent="-285750">
              <a:buFont typeface="Arial" panose="020B0604020202020204" pitchFamily="34" charset="0"/>
              <a:buChar char="•"/>
            </a:pPr>
            <a:r>
              <a:rPr lang="it-IT" dirty="0" err="1"/>
              <a:t>Fluticasone</a:t>
            </a:r>
            <a:r>
              <a:rPr lang="it-IT" dirty="0"/>
              <a:t> </a:t>
            </a:r>
            <a:r>
              <a:rPr lang="it-IT" dirty="0" err="1"/>
              <a:t>furoato</a:t>
            </a:r>
            <a:r>
              <a:rPr lang="it-IT" dirty="0"/>
              <a:t>/</a:t>
            </a:r>
            <a:r>
              <a:rPr lang="it-IT" dirty="0" err="1"/>
              <a:t>vilanterolo</a:t>
            </a:r>
            <a:r>
              <a:rPr lang="it-IT" dirty="0"/>
              <a:t>/</a:t>
            </a:r>
            <a:r>
              <a:rPr lang="it-IT" dirty="0" err="1"/>
              <a:t>umeclidinio</a:t>
            </a:r>
            <a:r>
              <a:rPr lang="it-IT" dirty="0"/>
              <a:t> (FF/V/UM)</a:t>
            </a:r>
          </a:p>
          <a:p>
            <a:pPr marL="1200150" lvl="2" indent="-285750">
              <a:buFont typeface="Arial" panose="020B0604020202020204" pitchFamily="34" charset="0"/>
              <a:buChar char="•"/>
            </a:pPr>
            <a:r>
              <a:rPr lang="it-IT" b="0" dirty="0"/>
              <a:t>In </a:t>
            </a:r>
            <a:r>
              <a:rPr lang="it-IT" b="0" dirty="0" err="1"/>
              <a:t>monosomministrazione</a:t>
            </a:r>
            <a:r>
              <a:rPr lang="it-IT" b="0" dirty="0"/>
              <a:t> </a:t>
            </a:r>
            <a:r>
              <a:rPr lang="it-IT" b="0" dirty="0" smtClean="0"/>
              <a:t>giornaliera, disponibile </a:t>
            </a:r>
            <a:r>
              <a:rPr lang="it-IT" b="0" dirty="0"/>
              <a:t>come DPI</a:t>
            </a:r>
          </a:p>
          <a:p>
            <a:pPr marL="1200150" lvl="2" indent="-285750">
              <a:buFont typeface="Arial" panose="020B0604020202020204" pitchFamily="34" charset="0"/>
              <a:buChar char="•"/>
            </a:pPr>
            <a:r>
              <a:rPr lang="it-IT" b="0" dirty="0" smtClean="0"/>
              <a:t>Lo studio CAPTAIN </a:t>
            </a:r>
            <a:r>
              <a:rPr lang="it-IT" b="0" baseline="30000" dirty="0" smtClean="0"/>
              <a:t>1</a:t>
            </a:r>
            <a:r>
              <a:rPr lang="it-IT" b="0" dirty="0" smtClean="0"/>
              <a:t> </a:t>
            </a:r>
            <a:r>
              <a:rPr lang="it-IT" b="0" dirty="0"/>
              <a:t>ha dimostrato che l'aggiunta di UMEC a FF/VI ha </a:t>
            </a:r>
            <a:r>
              <a:rPr lang="it-IT" b="0" dirty="0" smtClean="0"/>
              <a:t>aumentato significativamente </a:t>
            </a:r>
            <a:r>
              <a:rPr lang="it-IT" b="0" dirty="0"/>
              <a:t>il </a:t>
            </a:r>
            <a:r>
              <a:rPr lang="it-IT" b="0" dirty="0" err="1"/>
              <a:t>trough</a:t>
            </a:r>
            <a:r>
              <a:rPr lang="it-IT" b="0" dirty="0"/>
              <a:t> </a:t>
            </a:r>
            <a:r>
              <a:rPr lang="it-IT" b="0" dirty="0" smtClean="0"/>
              <a:t>FEV1 e migliorato </a:t>
            </a:r>
            <a:r>
              <a:rPr lang="it-IT" b="0" dirty="0"/>
              <a:t>il controllo </a:t>
            </a:r>
            <a:r>
              <a:rPr lang="it-IT" b="0" dirty="0" smtClean="0"/>
              <a:t>dell'asma, </a:t>
            </a:r>
            <a:r>
              <a:rPr lang="it-IT" b="0" dirty="0"/>
              <a:t>ma non ha dimostrato una riduzione </a:t>
            </a:r>
            <a:r>
              <a:rPr lang="it-IT" b="0" dirty="0" smtClean="0"/>
              <a:t>significativa </a:t>
            </a:r>
            <a:r>
              <a:rPr lang="it-IT" b="0" dirty="0"/>
              <a:t>delle riacutizzazioni moderate/gravi </a:t>
            </a:r>
            <a:r>
              <a:rPr lang="it-IT" b="0" dirty="0" smtClean="0"/>
              <a:t>(</a:t>
            </a:r>
            <a:r>
              <a:rPr lang="it-IT" b="0" dirty="0"/>
              <a:t>-</a:t>
            </a:r>
            <a:r>
              <a:rPr lang="it-IT" b="0" dirty="0" smtClean="0"/>
              <a:t>13</a:t>
            </a:r>
            <a:r>
              <a:rPr lang="it-IT" b="0" dirty="0"/>
              <a:t>%, p = 0.151). </a:t>
            </a:r>
            <a:r>
              <a:rPr lang="it-IT" b="0" dirty="0" smtClean="0"/>
              <a:t>Per le riacutizzazioni </a:t>
            </a:r>
            <a:r>
              <a:rPr lang="it-IT" b="0" dirty="0"/>
              <a:t>gravi, l'incremento del dosaggio di FF, ha dimostrato una riduzione del 32-44% rispettivamente con FF/VI e </a:t>
            </a:r>
            <a:r>
              <a:rPr lang="it-IT" b="0" dirty="0" smtClean="0"/>
              <a:t>FF/UMEC/VI</a:t>
            </a:r>
          </a:p>
          <a:p>
            <a:pPr marL="1200150" lvl="2" indent="-285750">
              <a:buFont typeface="Arial" panose="020B0604020202020204" pitchFamily="34" charset="0"/>
              <a:buChar char="•"/>
            </a:pPr>
            <a:r>
              <a:rPr lang="it-IT" b="0" dirty="0"/>
              <a:t>Autorizzato in Italia per la BPCO (non ancora per l’asma</a:t>
            </a:r>
            <a:r>
              <a:rPr lang="it-IT" b="0" dirty="0" smtClean="0"/>
              <a:t>)</a:t>
            </a:r>
            <a:endParaRPr lang="it-IT" b="0" dirty="0"/>
          </a:p>
          <a:p>
            <a:pPr lvl="1"/>
            <a:endParaRPr lang="it-IT" dirty="0"/>
          </a:p>
          <a:p>
            <a:pPr marL="742950" lvl="1" indent="-285750">
              <a:buFont typeface="Arial" panose="020B0604020202020204" pitchFamily="34" charset="0"/>
              <a:buChar char="•"/>
            </a:pPr>
            <a:r>
              <a:rPr lang="it-IT" dirty="0" err="1" smtClean="0"/>
              <a:t>Mometasone</a:t>
            </a:r>
            <a:r>
              <a:rPr lang="it-IT" dirty="0" smtClean="0"/>
              <a:t> </a:t>
            </a:r>
            <a:r>
              <a:rPr lang="it-IT" dirty="0" err="1"/>
              <a:t>furoato</a:t>
            </a:r>
            <a:r>
              <a:rPr lang="it-IT" dirty="0"/>
              <a:t>/</a:t>
            </a:r>
            <a:r>
              <a:rPr lang="it-IT" dirty="0" err="1"/>
              <a:t>indacaterolo</a:t>
            </a:r>
            <a:r>
              <a:rPr lang="it-IT" dirty="0"/>
              <a:t>/</a:t>
            </a:r>
            <a:r>
              <a:rPr lang="it-IT" dirty="0" err="1"/>
              <a:t>glicopirronio</a:t>
            </a:r>
            <a:r>
              <a:rPr lang="it-IT" dirty="0"/>
              <a:t> (MF/I/G)</a:t>
            </a:r>
          </a:p>
          <a:p>
            <a:pPr marL="1200150" lvl="2" indent="-285750">
              <a:buFont typeface="Arial" panose="020B0604020202020204" pitchFamily="34" charset="0"/>
              <a:buChar char="•"/>
            </a:pPr>
            <a:r>
              <a:rPr lang="it-IT" b="0" dirty="0"/>
              <a:t>Erogato tramite dispositivo </a:t>
            </a:r>
            <a:r>
              <a:rPr lang="it-IT" b="0" dirty="0" err="1"/>
              <a:t>Breezhaler</a:t>
            </a:r>
            <a:r>
              <a:rPr lang="it-IT" b="0" dirty="0"/>
              <a:t> (DPI) </a:t>
            </a:r>
            <a:r>
              <a:rPr lang="it-IT" b="0" baseline="30000" dirty="0"/>
              <a:t>2</a:t>
            </a:r>
            <a:r>
              <a:rPr lang="it-IT" b="0" dirty="0"/>
              <a:t> in </a:t>
            </a:r>
            <a:r>
              <a:rPr lang="it-IT" b="0" dirty="0" err="1"/>
              <a:t>monosomministrazione</a:t>
            </a:r>
            <a:r>
              <a:rPr lang="it-IT" b="0" dirty="0"/>
              <a:t> giornaliera con possibilità di un sensore digitale e </a:t>
            </a:r>
            <a:r>
              <a:rPr lang="it-IT" b="0" dirty="0" err="1"/>
              <a:t>app</a:t>
            </a:r>
            <a:r>
              <a:rPr lang="it-IT" b="0" dirty="0"/>
              <a:t> per il monitoraggio dell’aderenza alla terapia (riconosciuta da EMA per il suo contributo straordinario alla salute pubblica)</a:t>
            </a:r>
          </a:p>
          <a:p>
            <a:pPr marL="1200150" lvl="2" indent="-285750">
              <a:buFont typeface="Arial" panose="020B0604020202020204" pitchFamily="34" charset="0"/>
              <a:buChar char="•"/>
            </a:pPr>
            <a:r>
              <a:rPr lang="it-IT" b="0" dirty="0" smtClean="0"/>
              <a:t>Efficace in </a:t>
            </a:r>
            <a:r>
              <a:rPr lang="it-IT" b="0" dirty="0" err="1" smtClean="0"/>
              <a:t>monosomministrazione</a:t>
            </a:r>
            <a:r>
              <a:rPr lang="it-IT" b="0" dirty="0" smtClean="0"/>
              <a:t> giornaliera, </a:t>
            </a:r>
            <a:r>
              <a:rPr lang="it-IT" b="0" dirty="0"/>
              <a:t>indipendentemente dalla somministrazione della dose al mattino o alla </a:t>
            </a:r>
            <a:r>
              <a:rPr lang="it-IT" b="0" dirty="0" smtClean="0"/>
              <a:t>sera</a:t>
            </a:r>
            <a:endParaRPr lang="it-IT" b="0" dirty="0"/>
          </a:p>
          <a:p>
            <a:pPr marL="1200150" lvl="2" indent="-285750">
              <a:buFont typeface="Arial" panose="020B0604020202020204" pitchFamily="34" charset="0"/>
              <a:buChar char="•"/>
            </a:pPr>
            <a:r>
              <a:rPr lang="it-IT" b="0" dirty="0" smtClean="0"/>
              <a:t>Ha </a:t>
            </a:r>
            <a:r>
              <a:rPr lang="it-IT" b="0" dirty="0"/>
              <a:t>dimostrato un miglioramento del FEV1 rispetto a </a:t>
            </a:r>
            <a:r>
              <a:rPr lang="it-IT" b="0" dirty="0" err="1"/>
              <a:t>Indacaterolo</a:t>
            </a:r>
            <a:r>
              <a:rPr lang="it-IT" b="0" dirty="0"/>
              <a:t>/</a:t>
            </a:r>
            <a:r>
              <a:rPr lang="it-IT" b="0" dirty="0" err="1"/>
              <a:t>Mometasone</a:t>
            </a:r>
            <a:r>
              <a:rPr lang="it-IT" b="0" dirty="0"/>
              <a:t>, </a:t>
            </a:r>
            <a:r>
              <a:rPr lang="it-IT" b="0" dirty="0" err="1"/>
              <a:t>Salmeterolo</a:t>
            </a:r>
            <a:r>
              <a:rPr lang="it-IT" b="0" dirty="0"/>
              <a:t>/</a:t>
            </a:r>
            <a:r>
              <a:rPr lang="it-IT" b="0" dirty="0" err="1"/>
              <a:t>Fluticasone</a:t>
            </a:r>
            <a:r>
              <a:rPr lang="it-IT" b="0" dirty="0"/>
              <a:t> e </a:t>
            </a:r>
            <a:r>
              <a:rPr lang="it-IT" b="0" dirty="0" err="1"/>
              <a:t>Salmeterolo</a:t>
            </a:r>
            <a:r>
              <a:rPr lang="it-IT" b="0" dirty="0"/>
              <a:t>/</a:t>
            </a:r>
            <a:r>
              <a:rPr lang="it-IT" b="0" dirty="0" err="1"/>
              <a:t>Fluticasone+Tiotropio</a:t>
            </a:r>
            <a:r>
              <a:rPr lang="it-IT" b="0" dirty="0"/>
              <a:t> e una riduzione delle riacutizzazioni rispetto a </a:t>
            </a:r>
            <a:r>
              <a:rPr lang="it-IT" b="0" dirty="0" err="1"/>
              <a:t>Indacaterolo</a:t>
            </a:r>
            <a:r>
              <a:rPr lang="it-IT" b="0" dirty="0"/>
              <a:t>/</a:t>
            </a:r>
            <a:r>
              <a:rPr lang="it-IT" b="0" dirty="0" err="1"/>
              <a:t>Mometasone</a:t>
            </a:r>
            <a:r>
              <a:rPr lang="it-IT" b="0" dirty="0"/>
              <a:t> e </a:t>
            </a:r>
            <a:r>
              <a:rPr lang="it-IT" b="0" dirty="0" err="1"/>
              <a:t>Salmeterolo</a:t>
            </a:r>
            <a:r>
              <a:rPr lang="it-IT" b="0" dirty="0"/>
              <a:t>/</a:t>
            </a:r>
            <a:r>
              <a:rPr lang="it-IT" b="0" dirty="0" err="1"/>
              <a:t>Fluticasone</a:t>
            </a:r>
            <a:r>
              <a:rPr lang="it-IT" b="0" dirty="0"/>
              <a:t> ad alte </a:t>
            </a:r>
            <a:r>
              <a:rPr lang="it-IT" b="0" dirty="0" smtClean="0"/>
              <a:t>dosi </a:t>
            </a:r>
            <a:r>
              <a:rPr lang="it-IT" b="0" baseline="30000" dirty="0" smtClean="0"/>
              <a:t>3</a:t>
            </a:r>
          </a:p>
          <a:p>
            <a:pPr marL="1200150" lvl="2" indent="-285750">
              <a:buFont typeface="Arial" panose="020B0604020202020204" pitchFamily="34" charset="0"/>
              <a:buChar char="•"/>
            </a:pPr>
            <a:r>
              <a:rPr lang="it-IT" b="0" dirty="0"/>
              <a:t>Autorizzato ma non rimborsato in Italia (Classe </a:t>
            </a:r>
            <a:r>
              <a:rPr lang="it-IT" b="0" dirty="0" err="1"/>
              <a:t>Cnn</a:t>
            </a:r>
            <a:r>
              <a:rPr lang="it-IT" b="0"/>
              <a:t> al momento della stesura del documento)</a:t>
            </a:r>
            <a:endParaRPr lang="it-IT" b="0" dirty="0"/>
          </a:p>
          <a:p>
            <a:pPr marL="1200150" lvl="2" indent="-285750">
              <a:buFont typeface="Arial" panose="020B0604020202020204" pitchFamily="34" charset="0"/>
              <a:buChar char="•"/>
            </a:pPr>
            <a:endParaRPr lang="it-IT" b="0" dirty="0"/>
          </a:p>
          <a:p>
            <a:pPr marL="742950" lvl="1" indent="-285750">
              <a:buFont typeface="Arial" panose="020B0604020202020204" pitchFamily="34" charset="0"/>
              <a:buChar char="•"/>
            </a:pPr>
            <a:endParaRPr lang="it-IT" dirty="0"/>
          </a:p>
          <a:p>
            <a:pPr lvl="2"/>
            <a:endParaRPr lang="it-IT" b="0" dirty="0"/>
          </a:p>
          <a:p>
            <a:pPr marL="742950" lvl="1" indent="-28575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3411822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CasellaDiTesto 1"/>
          <p:cNvSpPr txBox="1">
            <a:spLocks noChangeArrowheads="1"/>
          </p:cNvSpPr>
          <p:nvPr/>
        </p:nvSpPr>
        <p:spPr bwMode="auto">
          <a:xfrm>
            <a:off x="3309941" y="428628"/>
            <a:ext cx="5246687" cy="461963"/>
          </a:xfrm>
          <a:prstGeom prst="rect">
            <a:avLst/>
          </a:prstGeom>
          <a:noFill/>
          <a:ln w="9525">
            <a:noFill/>
            <a:miter lim="800000"/>
            <a:headEnd/>
            <a:tailEnd/>
          </a:ln>
        </p:spPr>
        <p:txBody>
          <a:bodyPr wrap="none">
            <a:spAutoFit/>
          </a:bodyPr>
          <a:lstStyle/>
          <a:p>
            <a:r>
              <a:rPr lang="it-IT" sz="2400"/>
              <a:t>Immunoterapia allergene-specifica</a:t>
            </a:r>
          </a:p>
        </p:txBody>
      </p:sp>
      <p:sp>
        <p:nvSpPr>
          <p:cNvPr id="214018" name="CasellaDiTesto 2"/>
          <p:cNvSpPr txBox="1">
            <a:spLocks noChangeArrowheads="1"/>
          </p:cNvSpPr>
          <p:nvPr/>
        </p:nvSpPr>
        <p:spPr bwMode="auto">
          <a:xfrm>
            <a:off x="2351587" y="1340768"/>
            <a:ext cx="7929563" cy="5724644"/>
          </a:xfrm>
          <a:prstGeom prst="rect">
            <a:avLst/>
          </a:prstGeom>
          <a:noFill/>
          <a:ln w="9525">
            <a:noFill/>
            <a:miter lim="800000"/>
            <a:headEnd/>
            <a:tailEnd/>
          </a:ln>
        </p:spPr>
        <p:txBody>
          <a:bodyPr>
            <a:spAutoFit/>
          </a:bodyPr>
          <a:lstStyle/>
          <a:p>
            <a:pPr>
              <a:buFont typeface="Arial" charset="0"/>
              <a:buChar char="•"/>
            </a:pPr>
            <a:r>
              <a:rPr lang="it-IT" b="0" dirty="0"/>
              <a:t> </a:t>
            </a:r>
            <a:r>
              <a:rPr lang="it-IT" dirty="0"/>
              <a:t>L’immunoterapia allergene-specifica è indicata in</a:t>
            </a:r>
            <a:r>
              <a:rPr lang="it-IT" b="0" dirty="0"/>
              <a:t>:</a:t>
            </a:r>
          </a:p>
          <a:p>
            <a:pPr lvl="1">
              <a:buFont typeface="Arial" charset="0"/>
              <a:buChar char="•"/>
            </a:pPr>
            <a:r>
              <a:rPr lang="it-IT" b="0" dirty="0"/>
              <a:t> asma allergico  lieve-moderato, specie se associata a rinite</a:t>
            </a:r>
          </a:p>
          <a:p>
            <a:pPr lvl="1">
              <a:buFont typeface="Arial" charset="0"/>
              <a:buChar char="•"/>
            </a:pPr>
            <a:r>
              <a:rPr lang="it-IT" b="0" dirty="0"/>
              <a:t> con storia clinica suggestiva per specifici allergeni</a:t>
            </a:r>
          </a:p>
          <a:p>
            <a:pPr lvl="1">
              <a:buFont typeface="Arial" charset="0"/>
              <a:buChar char="•"/>
            </a:pPr>
            <a:r>
              <a:rPr lang="it-IT" b="0" dirty="0"/>
              <a:t> in aggiunta alla terapia farmacologica</a:t>
            </a:r>
          </a:p>
          <a:p>
            <a:pPr>
              <a:buFont typeface="Arial" charset="0"/>
              <a:buChar char="•"/>
            </a:pPr>
            <a:r>
              <a:rPr lang="it-IT" b="0" dirty="0"/>
              <a:t> </a:t>
            </a:r>
            <a:r>
              <a:rPr lang="it-IT" dirty="0"/>
              <a:t>Intervento terapeutico indirizzato al meccanismo patogenetico dell’asma allergico </a:t>
            </a:r>
          </a:p>
          <a:p>
            <a:pPr lvl="1">
              <a:buFont typeface="Arial" charset="0"/>
              <a:buChar char="•"/>
            </a:pPr>
            <a:r>
              <a:rPr lang="it-IT" dirty="0"/>
              <a:t> </a:t>
            </a:r>
            <a:r>
              <a:rPr lang="it-IT" b="0" dirty="0"/>
              <a:t>potenzialità di modificare la storia naturale della malattia</a:t>
            </a:r>
          </a:p>
          <a:p>
            <a:pPr lvl="1">
              <a:buFont typeface="Arial" charset="0"/>
              <a:buChar char="•"/>
            </a:pPr>
            <a:r>
              <a:rPr lang="it-IT" b="0" dirty="0"/>
              <a:t> non indicato nell’asma grave</a:t>
            </a:r>
          </a:p>
          <a:p>
            <a:pPr>
              <a:buFont typeface="Arial" charset="0"/>
              <a:buChar char="•"/>
            </a:pPr>
            <a:r>
              <a:rPr lang="it-IT" dirty="0"/>
              <a:t>Disponibile in due diverse modalità di somministrazione</a:t>
            </a:r>
          </a:p>
          <a:p>
            <a:pPr lvl="1">
              <a:buFont typeface="Arial" charset="0"/>
              <a:buChar char="•"/>
            </a:pPr>
            <a:r>
              <a:rPr lang="it-IT" b="0" dirty="0"/>
              <a:t> sottocutanea (SCIT) e sublinguale (SLIT)</a:t>
            </a:r>
          </a:p>
          <a:p>
            <a:pPr lvl="1">
              <a:buFont typeface="Arial" charset="0"/>
              <a:buChar char="•"/>
            </a:pPr>
            <a:r>
              <a:rPr lang="it-IT" b="0" dirty="0"/>
              <a:t> la via sublinguale è preferita per il minor rischio di effetti collaterali</a:t>
            </a:r>
          </a:p>
          <a:p>
            <a:pPr>
              <a:buFont typeface="Arial" charset="0"/>
              <a:buChar char="•"/>
            </a:pPr>
            <a:r>
              <a:rPr lang="it-IT" b="0" dirty="0"/>
              <a:t> </a:t>
            </a:r>
            <a:r>
              <a:rPr lang="it-IT" dirty="0"/>
              <a:t>Risultati di efficacia controversi per </a:t>
            </a:r>
            <a:r>
              <a:rPr lang="it-IT" b="0" baseline="30000" dirty="0"/>
              <a:t>1,2</a:t>
            </a:r>
            <a:r>
              <a:rPr lang="it-IT" b="0" dirty="0"/>
              <a:t>:</a:t>
            </a:r>
          </a:p>
          <a:p>
            <a:pPr lvl="1">
              <a:buFont typeface="Arial" charset="0"/>
              <a:buChar char="•"/>
            </a:pPr>
            <a:r>
              <a:rPr lang="it-IT" b="0" dirty="0"/>
              <a:t> eterogeneità dei prodotti utilizzati e delle popolazioni studiate</a:t>
            </a:r>
          </a:p>
          <a:p>
            <a:pPr lvl="1">
              <a:buFont typeface="Arial" charset="0"/>
              <a:buChar char="•"/>
            </a:pPr>
            <a:r>
              <a:rPr lang="it-IT" b="0" dirty="0"/>
              <a:t> modalità di studio discordante da quella comunemente utilizzata nei trial clinici farmacologici dell’asma</a:t>
            </a:r>
          </a:p>
          <a:p>
            <a:pPr>
              <a:buFont typeface="Arial" charset="0"/>
              <a:buChar char="•"/>
            </a:pPr>
            <a:r>
              <a:rPr lang="it-IT" dirty="0"/>
              <a:t> Studi recenti hanno mostrato</a:t>
            </a:r>
            <a:r>
              <a:rPr lang="it-IT" b="0" dirty="0"/>
              <a:t> </a:t>
            </a:r>
            <a:r>
              <a:rPr lang="it-IT" b="0" baseline="30000" dirty="0"/>
              <a:t>3</a:t>
            </a:r>
          </a:p>
          <a:p>
            <a:pPr lvl="1">
              <a:buFont typeface="Arial" charset="0"/>
              <a:buChar char="•"/>
            </a:pPr>
            <a:r>
              <a:rPr lang="it-IT" b="0" dirty="0"/>
              <a:t> efficacia (riduzione delle riacutizzazioni asmatiche) nei pazienti allergici all’acaro domestico, con asma lieve-moderata, FEV1 &gt; 70%, e rinite perenne, e in trattamento con ICS a media dose</a:t>
            </a:r>
          </a:p>
          <a:p>
            <a:pPr>
              <a:buFont typeface="Arial" charset="0"/>
              <a:buChar char="•"/>
            </a:pPr>
            <a:endParaRPr lang="it-IT" sz="24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8"/>
          <p:cNvSpPr>
            <a:spLocks noChangeArrowheads="1"/>
          </p:cNvSpPr>
          <p:nvPr/>
        </p:nvSpPr>
        <p:spPr bwMode="auto">
          <a:xfrm>
            <a:off x="3024188" y="428625"/>
            <a:ext cx="3929062" cy="490538"/>
          </a:xfrm>
          <a:prstGeom prst="rect">
            <a:avLst/>
          </a:prstGeom>
          <a:noFill/>
          <a:ln w="9525" algn="ctr">
            <a:noFill/>
            <a:miter lim="800000"/>
            <a:headEnd/>
            <a:tailEnd/>
          </a:ln>
        </p:spPr>
        <p:txBody>
          <a:bodyPr wrap="none" anchor="ctr"/>
          <a:lstStyle/>
          <a:p>
            <a:r>
              <a:rPr lang="en-US" altLang="it-IT" sz="2600" dirty="0"/>
              <a:t>I </a:t>
            </a:r>
            <a:r>
              <a:rPr lang="en-US" altLang="it-IT" sz="2600" dirty="0" err="1"/>
              <a:t>farmaci</a:t>
            </a:r>
            <a:r>
              <a:rPr lang="en-US" altLang="it-IT" sz="2600" dirty="0"/>
              <a:t> per </a:t>
            </a:r>
            <a:r>
              <a:rPr lang="en-US" altLang="it-IT" sz="2600" dirty="0" err="1"/>
              <a:t>il</a:t>
            </a:r>
            <a:r>
              <a:rPr lang="en-US" altLang="it-IT" sz="2600" dirty="0"/>
              <a:t> </a:t>
            </a:r>
            <a:r>
              <a:rPr lang="en-US" altLang="it-IT" sz="2600" dirty="0" err="1"/>
              <a:t>trattamento</a:t>
            </a:r>
            <a:r>
              <a:rPr lang="en-US" altLang="it-IT" sz="2600" dirty="0"/>
              <a:t> </a:t>
            </a:r>
            <a:r>
              <a:rPr lang="en-US" altLang="it-IT" sz="2600" dirty="0" err="1"/>
              <a:t>dell’asma</a:t>
            </a:r>
            <a:endParaRPr lang="en-US" altLang="it-IT" sz="2600" dirty="0"/>
          </a:p>
        </p:txBody>
      </p:sp>
      <p:sp>
        <p:nvSpPr>
          <p:cNvPr id="195586" name="Rectangle 9"/>
          <p:cNvSpPr>
            <a:spLocks noChangeArrowheads="1"/>
          </p:cNvSpPr>
          <p:nvPr/>
        </p:nvSpPr>
        <p:spPr bwMode="auto">
          <a:xfrm>
            <a:off x="623392" y="1646237"/>
            <a:ext cx="5688632" cy="4663083"/>
          </a:xfrm>
          <a:prstGeom prst="rect">
            <a:avLst/>
          </a:prstGeom>
          <a:noFill/>
          <a:ln w="12700">
            <a:noFill/>
            <a:miter lim="800000"/>
            <a:headEnd/>
            <a:tailEnd/>
          </a:ln>
        </p:spPr>
        <p:txBody>
          <a:bodyPr lIns="90487" tIns="44450" rIns="90487" bIns="44450"/>
          <a:lstStyle/>
          <a:p>
            <a:pPr eaLnBrk="0" hangingPunct="0">
              <a:buClr>
                <a:srgbClr val="FFFF00"/>
              </a:buClr>
              <a:buSzPct val="65000"/>
              <a:buFont typeface="Wingdings" pitchFamily="2" charset="2"/>
              <a:buNone/>
            </a:pPr>
            <a:r>
              <a:rPr lang="en-US" altLang="it-IT" dirty="0" err="1">
                <a:solidFill>
                  <a:srgbClr val="003399"/>
                </a:solidFill>
                <a:latin typeface="Arial "/>
              </a:rPr>
              <a:t>Farmaci</a:t>
            </a:r>
            <a:r>
              <a:rPr lang="en-US" altLang="it-IT" dirty="0">
                <a:solidFill>
                  <a:srgbClr val="003399"/>
                </a:solidFill>
                <a:latin typeface="Arial "/>
              </a:rPr>
              <a:t> per </a:t>
            </a:r>
            <a:r>
              <a:rPr lang="en-US" altLang="it-IT" dirty="0" err="1">
                <a:solidFill>
                  <a:srgbClr val="003399"/>
                </a:solidFill>
                <a:latin typeface="Arial "/>
              </a:rPr>
              <a:t>il</a:t>
            </a:r>
            <a:r>
              <a:rPr lang="en-US" altLang="it-IT" dirty="0">
                <a:solidFill>
                  <a:srgbClr val="003399"/>
                </a:solidFill>
                <a:latin typeface="Arial "/>
              </a:rPr>
              <a:t> </a:t>
            </a:r>
            <a:r>
              <a:rPr lang="en-US" altLang="it-IT" dirty="0" err="1">
                <a:solidFill>
                  <a:srgbClr val="003399"/>
                </a:solidFill>
                <a:latin typeface="Arial "/>
              </a:rPr>
              <a:t>controllo</a:t>
            </a:r>
            <a:r>
              <a:rPr lang="en-US" altLang="it-IT" dirty="0">
                <a:solidFill>
                  <a:srgbClr val="003399"/>
                </a:solidFill>
                <a:latin typeface="Arial "/>
              </a:rPr>
              <a:t> </a:t>
            </a:r>
            <a:r>
              <a:rPr lang="en-US" altLang="it-IT" dirty="0" err="1">
                <a:solidFill>
                  <a:srgbClr val="003399"/>
                </a:solidFill>
                <a:latin typeface="Arial "/>
              </a:rPr>
              <a:t>dell’asma</a:t>
            </a:r>
            <a:endParaRPr lang="en-US" altLang="it-IT" dirty="0">
              <a:solidFill>
                <a:srgbClr val="003399"/>
              </a:solidFill>
              <a:latin typeface="Arial "/>
            </a:endParaRPr>
          </a:p>
          <a:p>
            <a:pPr marL="1588" lvl="1" eaLnBrk="0" hangingPunct="0">
              <a:buClr>
                <a:srgbClr val="FF9900"/>
              </a:buClr>
              <a:buSzPct val="85000"/>
              <a:buFont typeface="Wingdings" pitchFamily="2" charset="2"/>
              <a:buChar char="§"/>
            </a:pPr>
            <a:r>
              <a:rPr lang="en-US" altLang="it-IT" b="0" dirty="0">
                <a:solidFill>
                  <a:srgbClr val="003399"/>
                </a:solidFill>
                <a:latin typeface="Arial "/>
              </a:rPr>
              <a:t> </a:t>
            </a:r>
            <a:r>
              <a:rPr lang="en-US" altLang="it-IT" b="0" dirty="0" err="1">
                <a:solidFill>
                  <a:srgbClr val="003399"/>
                </a:solidFill>
                <a:latin typeface="Arial "/>
              </a:rPr>
              <a:t>Glucocorticosteroidi</a:t>
            </a:r>
            <a:r>
              <a:rPr lang="en-US" altLang="it-IT" b="0" dirty="0">
                <a:solidFill>
                  <a:srgbClr val="003399"/>
                </a:solidFill>
                <a:latin typeface="Arial "/>
              </a:rPr>
              <a:t> </a:t>
            </a:r>
            <a:r>
              <a:rPr lang="en-US" altLang="it-IT" b="0" dirty="0" err="1">
                <a:solidFill>
                  <a:srgbClr val="003399"/>
                </a:solidFill>
                <a:latin typeface="Arial "/>
              </a:rPr>
              <a:t>inalatori</a:t>
            </a:r>
            <a:r>
              <a:rPr lang="en-US" altLang="it-IT" b="0" dirty="0">
                <a:solidFill>
                  <a:srgbClr val="003399"/>
                </a:solidFill>
                <a:latin typeface="Arial "/>
              </a:rPr>
              <a:t> (ICS)</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ICS + ß</a:t>
            </a:r>
            <a:r>
              <a:rPr lang="en-US" altLang="it-IT" b="0" baseline="-25000" dirty="0">
                <a:solidFill>
                  <a:srgbClr val="003399"/>
                </a:solidFill>
                <a:latin typeface="Arial "/>
              </a:rPr>
              <a:t>2</a:t>
            </a:r>
            <a:r>
              <a:rPr lang="en-US" altLang="it-IT" b="0" dirty="0">
                <a:solidFill>
                  <a:srgbClr val="003399"/>
                </a:solidFill>
                <a:latin typeface="Arial "/>
              </a:rPr>
              <a:t>-agonisti a </a:t>
            </a:r>
            <a:r>
              <a:rPr lang="en-US" altLang="it-IT" b="0" dirty="0" err="1">
                <a:solidFill>
                  <a:srgbClr val="003399"/>
                </a:solidFill>
                <a:latin typeface="Arial "/>
              </a:rPr>
              <a:t>lunga</a:t>
            </a:r>
            <a:r>
              <a:rPr lang="en-US" altLang="it-IT" b="0" dirty="0">
                <a:solidFill>
                  <a:srgbClr val="003399"/>
                </a:solidFill>
                <a:latin typeface="Arial "/>
              </a:rPr>
              <a:t> </a:t>
            </a:r>
            <a:r>
              <a:rPr lang="en-US" altLang="it-IT" b="0" dirty="0" err="1">
                <a:solidFill>
                  <a:srgbClr val="003399"/>
                </a:solidFill>
                <a:latin typeface="Arial "/>
              </a:rPr>
              <a:t>durata</a:t>
            </a:r>
            <a:r>
              <a:rPr lang="en-US" altLang="it-IT" b="0" dirty="0">
                <a:solidFill>
                  <a:srgbClr val="003399"/>
                </a:solidFill>
                <a:latin typeface="Arial "/>
              </a:rPr>
              <a:t> </a:t>
            </a:r>
            <a:r>
              <a:rPr lang="en-US" altLang="it-IT" b="0" dirty="0" err="1">
                <a:solidFill>
                  <a:srgbClr val="003399"/>
                </a:solidFill>
                <a:latin typeface="Arial "/>
              </a:rPr>
              <a:t>d’azione</a:t>
            </a:r>
            <a:r>
              <a:rPr lang="en-US" altLang="it-IT" b="0" dirty="0">
                <a:solidFill>
                  <a:srgbClr val="003399"/>
                </a:solidFill>
                <a:latin typeface="Arial "/>
              </a:rPr>
              <a:t> (LABA)</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a:t>
            </a:r>
            <a:r>
              <a:rPr lang="en-US" altLang="it-IT" b="0" dirty="0" err="1">
                <a:solidFill>
                  <a:srgbClr val="003399"/>
                </a:solidFill>
                <a:latin typeface="Arial "/>
              </a:rPr>
              <a:t>Antagonisti</a:t>
            </a:r>
            <a:r>
              <a:rPr lang="en-US" altLang="it-IT" b="0" dirty="0">
                <a:solidFill>
                  <a:srgbClr val="003399"/>
                </a:solidFill>
                <a:latin typeface="Arial "/>
              </a:rPr>
              <a:t> </a:t>
            </a:r>
            <a:r>
              <a:rPr lang="en-US" altLang="it-IT" b="0" dirty="0" err="1">
                <a:solidFill>
                  <a:srgbClr val="003399"/>
                </a:solidFill>
                <a:latin typeface="Arial "/>
              </a:rPr>
              <a:t>recettoriali</a:t>
            </a:r>
            <a:r>
              <a:rPr lang="en-US" altLang="it-IT" b="0" dirty="0">
                <a:solidFill>
                  <a:srgbClr val="003399"/>
                </a:solidFill>
                <a:latin typeface="Arial "/>
              </a:rPr>
              <a:t> </a:t>
            </a:r>
            <a:r>
              <a:rPr lang="en-US" altLang="it-IT" b="0" dirty="0" err="1">
                <a:solidFill>
                  <a:srgbClr val="003399"/>
                </a:solidFill>
                <a:latin typeface="Arial "/>
              </a:rPr>
              <a:t>dei</a:t>
            </a:r>
            <a:r>
              <a:rPr lang="en-US" altLang="it-IT" b="0" dirty="0">
                <a:solidFill>
                  <a:srgbClr val="003399"/>
                </a:solidFill>
                <a:latin typeface="Arial "/>
              </a:rPr>
              <a:t> </a:t>
            </a:r>
            <a:r>
              <a:rPr lang="en-US" altLang="it-IT" b="0" dirty="0" err="1">
                <a:solidFill>
                  <a:srgbClr val="003399"/>
                </a:solidFill>
                <a:latin typeface="Arial "/>
              </a:rPr>
              <a:t>leucotrieni</a:t>
            </a:r>
            <a:endParaRPr lang="en-US" altLang="it-IT" b="0" dirty="0">
              <a:solidFill>
                <a:srgbClr val="003399"/>
              </a:solidFill>
              <a:latin typeface="Arial "/>
            </a:endParaRPr>
          </a:p>
          <a:p>
            <a:pPr marL="1588" lvl="1" eaLnBrk="0" hangingPunct="0">
              <a:buClr>
                <a:srgbClr val="FF9900"/>
              </a:buClr>
              <a:buSzPct val="85000"/>
              <a:buFont typeface="Wingdings" pitchFamily="2" charset="2"/>
              <a:buChar char="§"/>
            </a:pPr>
            <a:r>
              <a:rPr lang="en-US" altLang="it-IT" b="0" dirty="0">
                <a:solidFill>
                  <a:srgbClr val="003399"/>
                </a:solidFill>
                <a:latin typeface="Arial "/>
              </a:rPr>
              <a:t> </a:t>
            </a:r>
            <a:r>
              <a:rPr lang="en-US" altLang="it-IT" b="0" dirty="0" err="1">
                <a:solidFill>
                  <a:srgbClr val="003399"/>
                </a:solidFill>
                <a:latin typeface="Arial "/>
              </a:rPr>
              <a:t>Anticolinergici</a:t>
            </a:r>
            <a:r>
              <a:rPr lang="en-US" altLang="it-IT" b="0" dirty="0">
                <a:solidFill>
                  <a:srgbClr val="003399"/>
                </a:solidFill>
                <a:latin typeface="Arial "/>
              </a:rPr>
              <a:t> (</a:t>
            </a:r>
            <a:r>
              <a:rPr lang="en-US" altLang="it-IT" b="0" dirty="0" err="1" smtClean="0">
                <a:solidFill>
                  <a:srgbClr val="003399"/>
                </a:solidFill>
                <a:latin typeface="Arial "/>
              </a:rPr>
              <a:t>tiotropio</a:t>
            </a:r>
            <a:r>
              <a:rPr lang="en-US" altLang="it-IT" b="0" dirty="0" smtClean="0">
                <a:solidFill>
                  <a:srgbClr val="003399"/>
                </a:solidFill>
                <a:latin typeface="Arial "/>
              </a:rPr>
              <a:t> in </a:t>
            </a:r>
            <a:r>
              <a:rPr lang="en-US" altLang="it-IT" b="0" dirty="0" err="1" smtClean="0">
                <a:solidFill>
                  <a:srgbClr val="003399"/>
                </a:solidFill>
                <a:latin typeface="Arial "/>
              </a:rPr>
              <a:t>associazione</a:t>
            </a:r>
            <a:r>
              <a:rPr lang="en-US" altLang="it-IT" b="0" dirty="0" smtClean="0">
                <a:solidFill>
                  <a:srgbClr val="003399"/>
                </a:solidFill>
                <a:latin typeface="Arial "/>
              </a:rPr>
              <a:t> </a:t>
            </a:r>
            <a:r>
              <a:rPr lang="en-US" altLang="it-IT" b="0" dirty="0" err="1" smtClean="0">
                <a:solidFill>
                  <a:srgbClr val="003399"/>
                </a:solidFill>
                <a:latin typeface="Arial "/>
              </a:rPr>
              <a:t>estemporanea</a:t>
            </a:r>
            <a:r>
              <a:rPr lang="en-US" altLang="it-IT" b="0" dirty="0" smtClean="0">
                <a:solidFill>
                  <a:srgbClr val="003399"/>
                </a:solidFill>
                <a:latin typeface="Arial "/>
              </a:rPr>
              <a:t>, </a:t>
            </a:r>
            <a:r>
              <a:rPr lang="en-US" altLang="it-IT" b="0" dirty="0" err="1" smtClean="0">
                <a:solidFill>
                  <a:srgbClr val="003399"/>
                </a:solidFill>
                <a:latin typeface="Arial "/>
              </a:rPr>
              <a:t>oppure</a:t>
            </a:r>
            <a:r>
              <a:rPr lang="en-US" altLang="it-IT" b="0" dirty="0" smtClean="0">
                <a:solidFill>
                  <a:srgbClr val="003399"/>
                </a:solidFill>
                <a:latin typeface="Arial "/>
              </a:rPr>
              <a:t> </a:t>
            </a:r>
            <a:r>
              <a:rPr lang="en-US" altLang="it-IT" b="0" dirty="0" err="1" smtClean="0">
                <a:solidFill>
                  <a:srgbClr val="003399"/>
                </a:solidFill>
                <a:latin typeface="Arial "/>
              </a:rPr>
              <a:t>umeclidinio</a:t>
            </a:r>
            <a:r>
              <a:rPr lang="en-US" altLang="it-IT" b="0" dirty="0">
                <a:solidFill>
                  <a:srgbClr val="003399"/>
                </a:solidFill>
                <a:latin typeface="Arial "/>
              </a:rPr>
              <a:t> </a:t>
            </a:r>
            <a:r>
              <a:rPr lang="en-US" altLang="it-IT" b="0" dirty="0" smtClean="0">
                <a:solidFill>
                  <a:srgbClr val="003399"/>
                </a:solidFill>
                <a:latin typeface="Arial "/>
              </a:rPr>
              <a:t>e </a:t>
            </a:r>
            <a:r>
              <a:rPr lang="en-US" altLang="it-IT" b="0" dirty="0" err="1" smtClean="0">
                <a:solidFill>
                  <a:srgbClr val="003399"/>
                </a:solidFill>
                <a:latin typeface="Arial "/>
              </a:rPr>
              <a:t>glicopirronio</a:t>
            </a:r>
            <a:r>
              <a:rPr lang="en-US" altLang="it-IT" b="0" dirty="0" smtClean="0">
                <a:solidFill>
                  <a:srgbClr val="003399"/>
                </a:solidFill>
                <a:latin typeface="Arial "/>
              </a:rPr>
              <a:t> </a:t>
            </a:r>
            <a:r>
              <a:rPr lang="en-US" altLang="it-IT" b="0" dirty="0" err="1" smtClean="0">
                <a:solidFill>
                  <a:srgbClr val="003399"/>
                </a:solidFill>
                <a:latin typeface="Arial "/>
              </a:rPr>
              <a:t>nelle</a:t>
            </a:r>
            <a:r>
              <a:rPr lang="en-US" altLang="it-IT" b="0" dirty="0" smtClean="0">
                <a:solidFill>
                  <a:srgbClr val="003399"/>
                </a:solidFill>
                <a:latin typeface="Arial "/>
              </a:rPr>
              <a:t> </a:t>
            </a:r>
            <a:r>
              <a:rPr lang="en-US" altLang="it-IT" b="0" dirty="0" err="1" smtClean="0">
                <a:solidFill>
                  <a:srgbClr val="003399"/>
                </a:solidFill>
                <a:latin typeface="Arial "/>
              </a:rPr>
              <a:t>triplici</a:t>
            </a:r>
            <a:r>
              <a:rPr lang="en-US" altLang="it-IT" b="0" dirty="0" smtClean="0">
                <a:solidFill>
                  <a:srgbClr val="003399"/>
                </a:solidFill>
                <a:latin typeface="Arial "/>
              </a:rPr>
              <a:t> </a:t>
            </a:r>
            <a:r>
              <a:rPr lang="en-US" altLang="it-IT" b="0" dirty="0" err="1" smtClean="0">
                <a:solidFill>
                  <a:srgbClr val="003399"/>
                </a:solidFill>
                <a:latin typeface="Arial "/>
              </a:rPr>
              <a:t>precostituite</a:t>
            </a:r>
            <a:r>
              <a:rPr lang="en-US" altLang="it-IT" b="0" dirty="0" smtClean="0">
                <a:solidFill>
                  <a:srgbClr val="003399"/>
                </a:solidFill>
                <a:latin typeface="Arial "/>
              </a:rPr>
              <a:t>)</a:t>
            </a:r>
            <a:endParaRPr lang="en-US" altLang="it-IT" b="0" dirty="0">
              <a:solidFill>
                <a:srgbClr val="003399"/>
              </a:solidFill>
              <a:latin typeface="Arial "/>
            </a:endParaRPr>
          </a:p>
          <a:p>
            <a:pPr marL="1588" lvl="1" eaLnBrk="0" hangingPunct="0">
              <a:buClr>
                <a:srgbClr val="FF9900"/>
              </a:buClr>
              <a:buSzPct val="85000"/>
            </a:pPr>
            <a:endParaRPr lang="en-US" altLang="it-IT" sz="1600" dirty="0">
              <a:solidFill>
                <a:srgbClr val="003399"/>
              </a:solidFill>
              <a:latin typeface="Arial "/>
            </a:endParaRPr>
          </a:p>
          <a:p>
            <a:pPr marL="1588" lvl="1" eaLnBrk="0" hangingPunct="0">
              <a:buClr>
                <a:srgbClr val="FF9900"/>
              </a:buClr>
              <a:buSzPct val="85000"/>
            </a:pPr>
            <a:r>
              <a:rPr lang="en-US" altLang="it-IT" dirty="0">
                <a:solidFill>
                  <a:srgbClr val="003399"/>
                </a:solidFill>
                <a:latin typeface="Arial "/>
              </a:rPr>
              <a:t>In </a:t>
            </a:r>
            <a:r>
              <a:rPr lang="en-US" altLang="it-IT" dirty="0" err="1">
                <a:solidFill>
                  <a:srgbClr val="003399"/>
                </a:solidFill>
                <a:latin typeface="Arial "/>
              </a:rPr>
              <a:t>gruppi</a:t>
            </a:r>
            <a:r>
              <a:rPr lang="en-US" altLang="it-IT" dirty="0">
                <a:solidFill>
                  <a:srgbClr val="003399"/>
                </a:solidFill>
                <a:latin typeface="Arial "/>
              </a:rPr>
              <a:t> </a:t>
            </a:r>
            <a:r>
              <a:rPr lang="en-US" altLang="it-IT" dirty="0" err="1">
                <a:solidFill>
                  <a:srgbClr val="003399"/>
                </a:solidFill>
                <a:latin typeface="Arial "/>
              </a:rPr>
              <a:t>selezionati</a:t>
            </a:r>
            <a:r>
              <a:rPr lang="en-US" altLang="it-IT" dirty="0">
                <a:solidFill>
                  <a:srgbClr val="003399"/>
                </a:solidFill>
                <a:latin typeface="Arial "/>
              </a:rPr>
              <a:t> di </a:t>
            </a:r>
            <a:r>
              <a:rPr lang="en-US" altLang="it-IT" dirty="0" err="1">
                <a:solidFill>
                  <a:srgbClr val="003399"/>
                </a:solidFill>
                <a:latin typeface="Arial "/>
              </a:rPr>
              <a:t>pazienti</a:t>
            </a:r>
            <a:endParaRPr lang="en-US" altLang="it-IT" dirty="0">
              <a:solidFill>
                <a:srgbClr val="003399"/>
              </a:solidFill>
              <a:latin typeface="Arial "/>
            </a:endParaRPr>
          </a:p>
          <a:p>
            <a:pPr marL="1588" lvl="1" eaLnBrk="0" hangingPunct="0">
              <a:buClr>
                <a:srgbClr val="FF9900"/>
              </a:buClr>
              <a:buSzPct val="85000"/>
              <a:buFont typeface="Wingdings" pitchFamily="2" charset="2"/>
              <a:buChar char="§"/>
            </a:pPr>
            <a:r>
              <a:rPr lang="en-US" altLang="it-IT" b="0" dirty="0">
                <a:solidFill>
                  <a:srgbClr val="003399"/>
                </a:solidFill>
                <a:latin typeface="Arial "/>
              </a:rPr>
              <a:t> Anti-</a:t>
            </a:r>
            <a:r>
              <a:rPr lang="en-US" altLang="it-IT" b="0" dirty="0" err="1">
                <a:solidFill>
                  <a:srgbClr val="003399"/>
                </a:solidFill>
                <a:latin typeface="Arial "/>
              </a:rPr>
              <a:t>IgE</a:t>
            </a:r>
            <a:r>
              <a:rPr lang="en-US" altLang="it-IT" b="0" dirty="0">
                <a:solidFill>
                  <a:srgbClr val="003399"/>
                </a:solidFill>
                <a:latin typeface="Arial "/>
              </a:rPr>
              <a:t> (</a:t>
            </a:r>
            <a:r>
              <a:rPr lang="en-US" altLang="it-IT" b="0" dirty="0" err="1">
                <a:solidFill>
                  <a:srgbClr val="003399"/>
                </a:solidFill>
                <a:latin typeface="Arial "/>
              </a:rPr>
              <a:t>omalizumab</a:t>
            </a:r>
            <a:r>
              <a:rPr lang="en-US" altLang="it-IT" b="0" dirty="0">
                <a:solidFill>
                  <a:srgbClr val="003399"/>
                </a:solidFill>
                <a:latin typeface="Arial "/>
              </a:rPr>
              <a:t>)</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Anti-IL5 (</a:t>
            </a:r>
            <a:r>
              <a:rPr lang="en-US" altLang="it-IT" b="0" dirty="0" err="1">
                <a:solidFill>
                  <a:srgbClr val="003399"/>
                </a:solidFill>
                <a:latin typeface="Arial "/>
              </a:rPr>
              <a:t>mepolizumab</a:t>
            </a:r>
            <a:r>
              <a:rPr lang="en-US" altLang="it-IT" b="0" dirty="0">
                <a:solidFill>
                  <a:srgbClr val="003399"/>
                </a:solidFill>
                <a:latin typeface="Arial "/>
              </a:rPr>
              <a:t>)</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Anti-IL5R (</a:t>
            </a:r>
            <a:r>
              <a:rPr lang="en-US" altLang="it-IT" b="0" dirty="0" err="1">
                <a:solidFill>
                  <a:srgbClr val="003399"/>
                </a:solidFill>
                <a:latin typeface="Arial "/>
              </a:rPr>
              <a:t>benralizumab</a:t>
            </a:r>
            <a:r>
              <a:rPr lang="en-US" altLang="it-IT" b="0" dirty="0">
                <a:solidFill>
                  <a:srgbClr val="003399"/>
                </a:solidFill>
                <a:latin typeface="Arial "/>
              </a:rPr>
              <a:t>)</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Anti </a:t>
            </a:r>
            <a:r>
              <a:rPr lang="en-US" altLang="it-IT" b="0" dirty="0" smtClean="0">
                <a:solidFill>
                  <a:srgbClr val="003399"/>
                </a:solidFill>
                <a:latin typeface="Arial "/>
              </a:rPr>
              <a:t>IL4Ra </a:t>
            </a:r>
            <a:r>
              <a:rPr lang="en-US" altLang="it-IT" b="0" dirty="0">
                <a:solidFill>
                  <a:srgbClr val="003399"/>
                </a:solidFill>
                <a:latin typeface="Arial "/>
              </a:rPr>
              <a:t>(</a:t>
            </a:r>
            <a:r>
              <a:rPr lang="en-US" altLang="it-IT" b="0" dirty="0" err="1" smtClean="0">
                <a:solidFill>
                  <a:srgbClr val="003399"/>
                </a:solidFill>
                <a:latin typeface="Arial "/>
              </a:rPr>
              <a:t>dupilumab</a:t>
            </a:r>
            <a:r>
              <a:rPr lang="en-US" altLang="it-IT" b="0" dirty="0" smtClean="0">
                <a:solidFill>
                  <a:srgbClr val="003399"/>
                </a:solidFill>
                <a:latin typeface="Arial "/>
              </a:rPr>
              <a:t>)*</a:t>
            </a:r>
            <a:endParaRPr lang="en-US" altLang="it-IT" b="0" dirty="0">
              <a:solidFill>
                <a:srgbClr val="003399"/>
              </a:solidFill>
              <a:latin typeface="Arial "/>
            </a:endParaRPr>
          </a:p>
          <a:p>
            <a:pPr marL="1588" lvl="1" eaLnBrk="0" hangingPunct="0">
              <a:buClr>
                <a:srgbClr val="FF9900"/>
              </a:buClr>
              <a:buSzPct val="85000"/>
              <a:buFont typeface="Wingdings" pitchFamily="2" charset="2"/>
              <a:buChar char="§"/>
            </a:pPr>
            <a:r>
              <a:rPr lang="en-US" altLang="it-IT" b="0" dirty="0">
                <a:solidFill>
                  <a:srgbClr val="003399"/>
                </a:solidFill>
                <a:latin typeface="Arial "/>
              </a:rPr>
              <a:t> </a:t>
            </a:r>
            <a:r>
              <a:rPr lang="en-US" altLang="it-IT" b="0" dirty="0" err="1">
                <a:solidFill>
                  <a:srgbClr val="003399"/>
                </a:solidFill>
                <a:latin typeface="Arial "/>
              </a:rPr>
              <a:t>Cromoni</a:t>
            </a:r>
            <a:r>
              <a:rPr lang="en-US" altLang="it-IT" b="0" dirty="0">
                <a:solidFill>
                  <a:srgbClr val="003399"/>
                </a:solidFill>
                <a:latin typeface="Arial "/>
              </a:rPr>
              <a:t> (bambini)</a:t>
            </a:r>
          </a:p>
          <a:p>
            <a:pPr marL="1588" lvl="1" eaLnBrk="0" hangingPunct="0">
              <a:buClr>
                <a:srgbClr val="FF9900"/>
              </a:buClr>
              <a:buSzPct val="85000"/>
              <a:buFont typeface="Wingdings" pitchFamily="2" charset="2"/>
              <a:buChar char="§"/>
            </a:pPr>
            <a:r>
              <a:rPr lang="en-US" altLang="it-IT" b="0" dirty="0">
                <a:solidFill>
                  <a:srgbClr val="003399"/>
                </a:solidFill>
                <a:latin typeface="Arial "/>
              </a:rPr>
              <a:t> </a:t>
            </a:r>
            <a:r>
              <a:rPr lang="it-IT" altLang="it-IT" b="0" dirty="0" err="1">
                <a:solidFill>
                  <a:srgbClr val="003399"/>
                </a:solidFill>
                <a:latin typeface="Arial "/>
              </a:rPr>
              <a:t>Glucocorticosteroidi</a:t>
            </a:r>
            <a:r>
              <a:rPr lang="it-IT" altLang="it-IT" b="0" dirty="0">
                <a:solidFill>
                  <a:srgbClr val="003399"/>
                </a:solidFill>
                <a:latin typeface="Arial "/>
              </a:rPr>
              <a:t> orali per uso regolare (da considerare come soluzione estrema solo in assenza di alternative</a:t>
            </a:r>
            <a:r>
              <a:rPr lang="it-IT" altLang="it-IT" b="0" dirty="0" smtClean="0">
                <a:solidFill>
                  <a:srgbClr val="003399"/>
                </a:solidFill>
                <a:latin typeface="Arial "/>
              </a:rPr>
              <a:t>)</a:t>
            </a:r>
            <a:endParaRPr lang="en-US" altLang="it-IT" b="0" dirty="0">
              <a:solidFill>
                <a:srgbClr val="003399"/>
              </a:solidFill>
              <a:latin typeface="Arial "/>
            </a:endParaRPr>
          </a:p>
          <a:p>
            <a:pPr marL="1588" lvl="1" eaLnBrk="0" hangingPunct="0">
              <a:buClr>
                <a:srgbClr val="FF9900"/>
              </a:buClr>
              <a:buSzPct val="85000"/>
            </a:pPr>
            <a:r>
              <a:rPr lang="en-US" altLang="it-IT" sz="1600" b="0" dirty="0">
                <a:solidFill>
                  <a:srgbClr val="003399"/>
                </a:solidFill>
                <a:latin typeface="Arial "/>
              </a:rPr>
              <a:t>* </a:t>
            </a:r>
            <a:r>
              <a:rPr lang="en-US" altLang="it-IT" sz="1600" b="0" dirty="0" err="1">
                <a:solidFill>
                  <a:srgbClr val="003399"/>
                </a:solidFill>
                <a:latin typeface="Arial "/>
              </a:rPr>
              <a:t>Inibisce</a:t>
            </a:r>
            <a:r>
              <a:rPr lang="en-US" altLang="it-IT" sz="1600" b="0" dirty="0">
                <a:solidFill>
                  <a:srgbClr val="003399"/>
                </a:solidFill>
                <a:latin typeface="Arial "/>
              </a:rPr>
              <a:t> IL4 e IL13</a:t>
            </a:r>
          </a:p>
        </p:txBody>
      </p:sp>
      <p:sp>
        <p:nvSpPr>
          <p:cNvPr id="195587" name="Line 11"/>
          <p:cNvSpPr>
            <a:spLocks noChangeShapeType="1"/>
          </p:cNvSpPr>
          <p:nvPr/>
        </p:nvSpPr>
        <p:spPr bwMode="auto">
          <a:xfrm>
            <a:off x="2279650" y="1500188"/>
            <a:ext cx="8388350" cy="0"/>
          </a:xfrm>
          <a:prstGeom prst="line">
            <a:avLst/>
          </a:prstGeom>
          <a:noFill/>
          <a:ln w="28575">
            <a:solidFill>
              <a:srgbClr val="FFCC00"/>
            </a:solidFill>
            <a:round/>
            <a:headEnd/>
            <a:tailEnd/>
          </a:ln>
        </p:spPr>
        <p:txBody>
          <a:bodyPr/>
          <a:lstStyle/>
          <a:p>
            <a:endParaRPr lang="it-IT"/>
          </a:p>
        </p:txBody>
      </p:sp>
      <p:sp>
        <p:nvSpPr>
          <p:cNvPr id="195588" name="Segnaposto contenuto 8"/>
          <p:cNvSpPr>
            <a:spLocks noGrp="1"/>
          </p:cNvSpPr>
          <p:nvPr>
            <p:ph sz="half" idx="4294967295"/>
          </p:nvPr>
        </p:nvSpPr>
        <p:spPr>
          <a:xfrm>
            <a:off x="6496177" y="1646238"/>
            <a:ext cx="5504479" cy="4519066"/>
          </a:xfrm>
        </p:spPr>
        <p:txBody>
          <a:bodyPr/>
          <a:lstStyle/>
          <a:p>
            <a:pPr marL="0" indent="0" eaLnBrk="1" hangingPunct="1">
              <a:spcBef>
                <a:spcPct val="0"/>
              </a:spcBef>
              <a:buNone/>
            </a:pPr>
            <a:r>
              <a:rPr lang="it-IT" altLang="it-IT" sz="1800" b="1" dirty="0">
                <a:solidFill>
                  <a:srgbClr val="000099"/>
                </a:solidFill>
                <a:latin typeface="Arial "/>
                <a:cs typeface="Arial" charset="0"/>
              </a:rPr>
              <a:t>   Farmaci per il sollievo dei sintomi</a:t>
            </a:r>
          </a:p>
          <a:p>
            <a:pPr marL="522288" lvl="1" indent="-342900" eaLnBrk="1" hangingPunct="1">
              <a:spcBef>
                <a:spcPct val="0"/>
              </a:spcBef>
              <a:buClr>
                <a:srgbClr val="FF9900"/>
              </a:buClr>
              <a:buSzPct val="85000"/>
              <a:buFont typeface="Arial" panose="020B0604020202020204" pitchFamily="34" charset="0"/>
              <a:buChar char="•"/>
            </a:pPr>
            <a:r>
              <a:rPr lang="en-US" altLang="it-IT" sz="1800" dirty="0">
                <a:solidFill>
                  <a:srgbClr val="003399"/>
                </a:solidFill>
                <a:latin typeface="Arial "/>
                <a:cs typeface="Arial" charset="0"/>
              </a:rPr>
              <a:t>ß</a:t>
            </a:r>
            <a:r>
              <a:rPr lang="en-US" altLang="it-IT" sz="1800" baseline="-25000" dirty="0">
                <a:solidFill>
                  <a:srgbClr val="003399"/>
                </a:solidFill>
                <a:latin typeface="Arial "/>
                <a:cs typeface="Arial" charset="0"/>
              </a:rPr>
              <a:t>2</a:t>
            </a:r>
            <a:r>
              <a:rPr lang="en-US" altLang="it-IT" sz="1800" dirty="0">
                <a:solidFill>
                  <a:srgbClr val="003399"/>
                </a:solidFill>
                <a:latin typeface="Arial "/>
                <a:cs typeface="Arial" charset="0"/>
              </a:rPr>
              <a:t>-agonisti </a:t>
            </a:r>
            <a:r>
              <a:rPr lang="en-US" altLang="it-IT" sz="1800" dirty="0" err="1">
                <a:solidFill>
                  <a:srgbClr val="003399"/>
                </a:solidFill>
                <a:latin typeface="Arial "/>
                <a:cs typeface="Arial" charset="0"/>
              </a:rPr>
              <a:t>inalatori</a:t>
            </a:r>
            <a:r>
              <a:rPr lang="en-US" altLang="it-IT" sz="1800" dirty="0">
                <a:solidFill>
                  <a:srgbClr val="003399"/>
                </a:solidFill>
                <a:latin typeface="Arial "/>
                <a:cs typeface="Arial" charset="0"/>
              </a:rPr>
              <a:t> a breve </a:t>
            </a:r>
            <a:r>
              <a:rPr lang="en-US" altLang="it-IT" sz="1800" dirty="0" err="1">
                <a:solidFill>
                  <a:srgbClr val="003399"/>
                </a:solidFill>
                <a:latin typeface="Arial "/>
                <a:cs typeface="Arial" charset="0"/>
              </a:rPr>
              <a:t>durata</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d’azione</a:t>
            </a:r>
            <a:r>
              <a:rPr lang="en-US" altLang="it-IT" sz="1800" dirty="0">
                <a:solidFill>
                  <a:srgbClr val="003399"/>
                </a:solidFill>
                <a:latin typeface="Arial "/>
                <a:cs typeface="Arial" charset="0"/>
              </a:rPr>
              <a:t> (SABA</a:t>
            </a:r>
            <a:r>
              <a:rPr lang="en-US" altLang="it-IT" sz="1800" dirty="0" smtClean="0">
                <a:solidFill>
                  <a:srgbClr val="003399"/>
                </a:solidFill>
                <a:latin typeface="Arial "/>
                <a:cs typeface="Arial" charset="0"/>
              </a:rPr>
              <a:t>), da soli o in </a:t>
            </a:r>
            <a:r>
              <a:rPr lang="en-US" altLang="it-IT" sz="1800" dirty="0" err="1" smtClean="0">
                <a:solidFill>
                  <a:srgbClr val="003399"/>
                </a:solidFill>
                <a:latin typeface="Arial "/>
                <a:cs typeface="Arial" charset="0"/>
              </a:rPr>
              <a:t>combinazione</a:t>
            </a:r>
            <a:r>
              <a:rPr lang="en-US" altLang="it-IT" sz="1800" dirty="0" smtClean="0">
                <a:solidFill>
                  <a:srgbClr val="003399"/>
                </a:solidFill>
                <a:latin typeface="Arial "/>
                <a:cs typeface="Arial" charset="0"/>
              </a:rPr>
              <a:t> con ICS</a:t>
            </a:r>
            <a:endParaRPr lang="en-US" altLang="it-IT" sz="1800" dirty="0">
              <a:solidFill>
                <a:srgbClr val="003399"/>
              </a:solidFill>
              <a:latin typeface="Arial "/>
              <a:cs typeface="Arial" charset="0"/>
            </a:endParaRPr>
          </a:p>
          <a:p>
            <a:pPr marL="522288" lvl="1" indent="-342900" eaLnBrk="1" hangingPunct="1">
              <a:spcBef>
                <a:spcPct val="0"/>
              </a:spcBef>
              <a:buClr>
                <a:srgbClr val="FF9900"/>
              </a:buClr>
              <a:buSzPct val="85000"/>
              <a:buFont typeface="Arial" panose="020B0604020202020204" pitchFamily="34" charset="0"/>
              <a:buChar char="•"/>
            </a:pPr>
            <a:r>
              <a:rPr lang="en-US" altLang="it-IT" sz="1800" dirty="0" err="1">
                <a:solidFill>
                  <a:srgbClr val="003399"/>
                </a:solidFill>
                <a:latin typeface="Arial "/>
                <a:cs typeface="Arial" charset="0"/>
              </a:rPr>
              <a:t>Combinazioni</a:t>
            </a:r>
            <a:r>
              <a:rPr lang="en-US" altLang="it-IT" sz="1800" dirty="0">
                <a:solidFill>
                  <a:srgbClr val="003399"/>
                </a:solidFill>
                <a:latin typeface="Arial "/>
                <a:cs typeface="Arial" charset="0"/>
              </a:rPr>
              <a:t> ICS/</a:t>
            </a:r>
            <a:r>
              <a:rPr lang="en-US" altLang="it-IT" sz="1800" dirty="0" err="1">
                <a:solidFill>
                  <a:srgbClr val="003399"/>
                </a:solidFill>
                <a:latin typeface="Arial "/>
                <a:cs typeface="Arial" charset="0"/>
              </a:rPr>
              <a:t>formoterolo</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nell’asma</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lieve</a:t>
            </a:r>
            <a:r>
              <a:rPr lang="en-US" altLang="it-IT" sz="1800" dirty="0">
                <a:solidFill>
                  <a:srgbClr val="003399"/>
                </a:solidFill>
                <a:latin typeface="Arial "/>
                <a:cs typeface="Arial" charset="0"/>
              </a:rPr>
              <a:t> in </a:t>
            </a:r>
            <a:r>
              <a:rPr lang="en-US" altLang="it-IT" sz="1800" dirty="0" err="1">
                <a:solidFill>
                  <a:srgbClr val="003399"/>
                </a:solidFill>
                <a:latin typeface="Arial "/>
                <a:cs typeface="Arial" charset="0"/>
              </a:rPr>
              <a:t>assenza</a:t>
            </a:r>
            <a:r>
              <a:rPr lang="en-US" altLang="it-IT" sz="1800" dirty="0">
                <a:solidFill>
                  <a:srgbClr val="003399"/>
                </a:solidFill>
                <a:latin typeface="Arial "/>
                <a:cs typeface="Arial" charset="0"/>
              </a:rPr>
              <a:t> di </a:t>
            </a:r>
            <a:r>
              <a:rPr lang="en-US" altLang="it-IT" sz="1800" dirty="0" err="1">
                <a:solidFill>
                  <a:srgbClr val="003399"/>
                </a:solidFill>
                <a:latin typeface="Arial "/>
                <a:cs typeface="Arial" charset="0"/>
              </a:rPr>
              <a:t>terapia</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regolare</a:t>
            </a:r>
            <a:r>
              <a:rPr lang="en-US" altLang="it-IT" sz="1800" dirty="0">
                <a:solidFill>
                  <a:srgbClr val="003399"/>
                </a:solidFill>
                <a:latin typeface="Arial "/>
                <a:cs typeface="Arial" charset="0"/>
              </a:rPr>
              <a:t> e </a:t>
            </a:r>
            <a:r>
              <a:rPr lang="en-US" altLang="it-IT" sz="1800" dirty="0" err="1">
                <a:solidFill>
                  <a:srgbClr val="003399"/>
                </a:solidFill>
                <a:latin typeface="Arial "/>
                <a:cs typeface="Arial" charset="0"/>
              </a:rPr>
              <a:t>nell’asma</a:t>
            </a:r>
            <a:r>
              <a:rPr lang="en-US" altLang="it-IT" sz="1800" dirty="0">
                <a:solidFill>
                  <a:srgbClr val="003399"/>
                </a:solidFill>
                <a:latin typeface="Arial "/>
                <a:cs typeface="Arial" charset="0"/>
              </a:rPr>
              <a:t> moderato-grave </a:t>
            </a:r>
            <a:r>
              <a:rPr lang="en-US" altLang="it-IT" sz="1800" dirty="0" err="1">
                <a:solidFill>
                  <a:srgbClr val="003399"/>
                </a:solidFill>
                <a:latin typeface="Arial "/>
                <a:cs typeface="Arial" charset="0"/>
              </a:rPr>
              <a:t>nei</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pazienti</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che</a:t>
            </a:r>
            <a:r>
              <a:rPr lang="en-US" altLang="it-IT" sz="1800" dirty="0">
                <a:solidFill>
                  <a:srgbClr val="003399"/>
                </a:solidFill>
                <a:latin typeface="Arial "/>
                <a:cs typeface="Arial" charset="0"/>
              </a:rPr>
              <a:t> le </a:t>
            </a:r>
            <a:r>
              <a:rPr lang="en-US" altLang="it-IT" sz="1800" dirty="0" err="1">
                <a:solidFill>
                  <a:srgbClr val="003399"/>
                </a:solidFill>
                <a:latin typeface="Arial "/>
                <a:cs typeface="Arial" charset="0"/>
              </a:rPr>
              <a:t>usano</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regolarmente</a:t>
            </a:r>
            <a:endParaRPr lang="en-US" altLang="it-IT" sz="1800" dirty="0">
              <a:solidFill>
                <a:srgbClr val="003399"/>
              </a:solidFill>
              <a:latin typeface="Arial "/>
              <a:cs typeface="Arial" charset="0"/>
            </a:endParaRPr>
          </a:p>
          <a:p>
            <a:pPr marL="522288" lvl="1" indent="-342900" eaLnBrk="1" hangingPunct="1">
              <a:spcBef>
                <a:spcPct val="0"/>
              </a:spcBef>
              <a:buClr>
                <a:srgbClr val="FF9900"/>
              </a:buClr>
              <a:buSzPct val="85000"/>
              <a:buFont typeface="Arial" panose="020B0604020202020204" pitchFamily="34" charset="0"/>
              <a:buChar char="•"/>
            </a:pPr>
            <a:endParaRPr lang="en-US" altLang="it-IT" sz="1800" dirty="0">
              <a:solidFill>
                <a:srgbClr val="003399"/>
              </a:solidFill>
              <a:latin typeface="Arial "/>
              <a:cs typeface="Arial" charset="0"/>
            </a:endParaRPr>
          </a:p>
          <a:p>
            <a:pPr marL="179388" lvl="1" indent="0" eaLnBrk="1" hangingPunct="1">
              <a:spcBef>
                <a:spcPct val="0"/>
              </a:spcBef>
              <a:buClr>
                <a:srgbClr val="FF9900"/>
              </a:buClr>
              <a:buSzPct val="85000"/>
              <a:buNone/>
            </a:pPr>
            <a:r>
              <a:rPr lang="it-IT" altLang="it-IT" sz="1800" b="1" dirty="0">
                <a:solidFill>
                  <a:srgbClr val="003399"/>
                </a:solidFill>
                <a:latin typeface="Arial "/>
                <a:cs typeface="Arial" charset="0"/>
              </a:rPr>
              <a:t>Farmaci per il trattamento delle gravi riacutizzazioni</a:t>
            </a:r>
            <a:endParaRPr lang="en-US" altLang="it-IT" sz="1800" b="1" dirty="0">
              <a:solidFill>
                <a:srgbClr val="003399"/>
              </a:solidFill>
              <a:latin typeface="Arial "/>
              <a:cs typeface="Arial" charset="0"/>
            </a:endParaRPr>
          </a:p>
          <a:p>
            <a:pPr marL="522288" lvl="1" indent="-342900" eaLnBrk="1" hangingPunct="1">
              <a:spcBef>
                <a:spcPct val="0"/>
              </a:spcBef>
              <a:buClr>
                <a:srgbClr val="FF9900"/>
              </a:buClr>
              <a:buSzPct val="85000"/>
              <a:buFont typeface="Arial" panose="020B0604020202020204" pitchFamily="34" charset="0"/>
              <a:buChar char="•"/>
            </a:pPr>
            <a:r>
              <a:rPr lang="en-US" altLang="it-IT" sz="1800" dirty="0" err="1">
                <a:solidFill>
                  <a:srgbClr val="003399"/>
                </a:solidFill>
                <a:latin typeface="Arial "/>
                <a:cs typeface="Arial" charset="0"/>
              </a:rPr>
              <a:t>Glucocorticosteroidi</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sistemici</a:t>
            </a:r>
            <a:r>
              <a:rPr lang="en-US" altLang="it-IT" sz="1800" dirty="0">
                <a:solidFill>
                  <a:srgbClr val="003399"/>
                </a:solidFill>
                <a:latin typeface="Arial "/>
                <a:cs typeface="Arial" charset="0"/>
              </a:rPr>
              <a:t> per </a:t>
            </a:r>
            <a:r>
              <a:rPr lang="en-US" altLang="it-IT" sz="1800" dirty="0" err="1">
                <a:solidFill>
                  <a:srgbClr val="003399"/>
                </a:solidFill>
                <a:latin typeface="Arial "/>
                <a:cs typeface="Arial" charset="0"/>
              </a:rPr>
              <a:t>brevi</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periodi</a:t>
            </a:r>
            <a:endParaRPr lang="en-US" altLang="it-IT" sz="1800" dirty="0">
              <a:solidFill>
                <a:srgbClr val="003399"/>
              </a:solidFill>
              <a:latin typeface="Arial "/>
              <a:cs typeface="Arial" charset="0"/>
            </a:endParaRPr>
          </a:p>
          <a:p>
            <a:pPr marL="522288" lvl="1" indent="-342900" eaLnBrk="1" hangingPunct="1">
              <a:spcBef>
                <a:spcPct val="0"/>
              </a:spcBef>
              <a:buClr>
                <a:srgbClr val="FF9900"/>
              </a:buClr>
              <a:buSzPct val="85000"/>
              <a:buFont typeface="Arial" panose="020B0604020202020204" pitchFamily="34" charset="0"/>
              <a:buChar char="•"/>
            </a:pPr>
            <a:r>
              <a:rPr lang="en-US" altLang="it-IT" sz="1800" dirty="0" err="1">
                <a:solidFill>
                  <a:srgbClr val="003399"/>
                </a:solidFill>
                <a:latin typeface="Arial "/>
                <a:cs typeface="Arial" charset="0"/>
              </a:rPr>
              <a:t>Anticolinergici</a:t>
            </a:r>
            <a:r>
              <a:rPr lang="en-US" altLang="it-IT" sz="1800" dirty="0">
                <a:solidFill>
                  <a:srgbClr val="003399"/>
                </a:solidFill>
                <a:latin typeface="Arial "/>
                <a:cs typeface="Arial" charset="0"/>
              </a:rPr>
              <a:t> a </a:t>
            </a:r>
            <a:r>
              <a:rPr lang="en-US" altLang="it-IT" sz="1800" dirty="0" err="1">
                <a:solidFill>
                  <a:srgbClr val="003399"/>
                </a:solidFill>
                <a:latin typeface="Arial "/>
                <a:cs typeface="Arial" charset="0"/>
              </a:rPr>
              <a:t>rapida</a:t>
            </a:r>
            <a:r>
              <a:rPr lang="en-US" altLang="it-IT" sz="1800" dirty="0">
                <a:solidFill>
                  <a:srgbClr val="003399"/>
                </a:solidFill>
                <a:latin typeface="Arial "/>
                <a:cs typeface="Arial" charset="0"/>
              </a:rPr>
              <a:t> </a:t>
            </a:r>
            <a:r>
              <a:rPr lang="en-US" altLang="it-IT" sz="1800" dirty="0" err="1">
                <a:solidFill>
                  <a:srgbClr val="003399"/>
                </a:solidFill>
                <a:latin typeface="Arial "/>
                <a:cs typeface="Arial" charset="0"/>
              </a:rPr>
              <a:t>azione</a:t>
            </a:r>
            <a:r>
              <a:rPr lang="en-US" altLang="it-IT" sz="1800" dirty="0">
                <a:solidFill>
                  <a:srgbClr val="003399"/>
                </a:solidFill>
                <a:latin typeface="Arial "/>
                <a:cs typeface="Arial" charset="0"/>
              </a:rPr>
              <a:t>, associate a SABA (specie in Pronto </a:t>
            </a:r>
            <a:r>
              <a:rPr lang="en-US" altLang="it-IT" sz="1800" dirty="0" err="1">
                <a:solidFill>
                  <a:srgbClr val="003399"/>
                </a:solidFill>
                <a:latin typeface="Arial "/>
                <a:cs typeface="Arial" charset="0"/>
              </a:rPr>
              <a:t>Soccorso</a:t>
            </a:r>
            <a:r>
              <a:rPr lang="en-US" altLang="it-IT" sz="1800" dirty="0">
                <a:solidFill>
                  <a:srgbClr val="003399"/>
                </a:solidFill>
                <a:latin typeface="Arial "/>
                <a:cs typeface="Arial" charset="0"/>
              </a:rPr>
              <a:t>)</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WI10 Gina figure update_MARCH2019.v7.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76" y="-27098"/>
            <a:ext cx="12181172" cy="6858000"/>
          </a:xfrm>
          <a:prstGeom prst="rect">
            <a:avLst/>
          </a:prstGeom>
        </p:spPr>
      </p:pic>
      <p:sp>
        <p:nvSpPr>
          <p:cNvPr id="3" name="Rectangle 6"/>
          <p:cNvSpPr/>
          <p:nvPr/>
        </p:nvSpPr>
        <p:spPr>
          <a:xfrm rot="18616622">
            <a:off x="5404706" y="1114489"/>
            <a:ext cx="1536613" cy="151631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spcFirstLastPara="1" wrap="none" lIns="121920" tIns="60960" rIns="121920" bIns="60960" numCol="1">
            <a:prstTxWarp prst="textArchUp">
              <a:avLst>
                <a:gd name="adj" fmla="val 5457498"/>
              </a:avLst>
            </a:prstTxWarp>
            <a:spAutoFit/>
          </a:bodyPr>
          <a:lstStyle/>
          <a:p>
            <a:pPr algn="ctr"/>
            <a:r>
              <a:rPr lang="en-AU" sz="1200" dirty="0">
                <a:ln w="12700">
                  <a:noFill/>
                  <a:prstDash val="solid"/>
                </a:ln>
                <a:solidFill>
                  <a:prstClr val="white"/>
                </a:solidFill>
                <a:latin typeface="Arial"/>
                <a:cs typeface="Arial"/>
              </a:rPr>
              <a:t>  RIVALUTA RISPOSTA</a:t>
            </a:r>
          </a:p>
        </p:txBody>
      </p:sp>
      <p:sp>
        <p:nvSpPr>
          <p:cNvPr id="4" name="Rectangle 8"/>
          <p:cNvSpPr/>
          <p:nvPr/>
        </p:nvSpPr>
        <p:spPr>
          <a:xfrm rot="3781407">
            <a:off x="5519400" y="1066555"/>
            <a:ext cx="1432748" cy="153121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spcFirstLastPara="1" wrap="none" lIns="121920" tIns="60960" rIns="121920" bIns="60960" numCol="1">
            <a:prstTxWarp prst="textArchUp">
              <a:avLst>
                <a:gd name="adj" fmla="val 5457498"/>
              </a:avLst>
            </a:prstTxWarp>
            <a:spAutoFit/>
          </a:bodyPr>
          <a:lstStyle/>
          <a:p>
            <a:pPr algn="ctr"/>
            <a:r>
              <a:rPr lang="en-AU" sz="1200" dirty="0">
                <a:ln w="12700">
                  <a:noFill/>
                  <a:prstDash val="solid"/>
                </a:ln>
                <a:solidFill>
                  <a:prstClr val="white"/>
                </a:solidFill>
                <a:latin typeface="Arial"/>
                <a:cs typeface="Arial"/>
              </a:rPr>
              <a:t>VALUTAS</a:t>
            </a:r>
          </a:p>
        </p:txBody>
      </p:sp>
      <p:sp>
        <p:nvSpPr>
          <p:cNvPr id="5" name="Rectangle 9"/>
          <p:cNvSpPr/>
          <p:nvPr/>
        </p:nvSpPr>
        <p:spPr>
          <a:xfrm rot="21356104">
            <a:off x="5474666" y="1634204"/>
            <a:ext cx="1535999" cy="1104000"/>
          </a:xfrm>
          <a:prstGeom prst="rect">
            <a:avLst/>
          </a:prstGeom>
          <a:noFill/>
        </p:spPr>
        <p:txBody>
          <a:bodyPr spcFirstLastPara="1" wrap="none" lIns="121920" tIns="60960" rIns="121920" bIns="60960" numCol="1">
            <a:prstTxWarp prst="textArchDown">
              <a:avLst>
                <a:gd name="adj" fmla="val 16604063"/>
              </a:avLst>
            </a:prstTxWarp>
            <a:spAutoFit/>
          </a:bodyPr>
          <a:lstStyle/>
          <a:p>
            <a:pPr algn="ctr"/>
            <a:r>
              <a:rPr lang="en-AU" sz="1200" dirty="0">
                <a:ln w="12700">
                  <a:noFill/>
                  <a:prstDash val="solid"/>
                </a:ln>
                <a:solidFill>
                  <a:prstClr val="white"/>
                </a:solidFill>
                <a:latin typeface="Arial"/>
                <a:cs typeface="Arial"/>
              </a:rPr>
              <a:t>ADATTA</a:t>
            </a:r>
            <a:endParaRPr lang="en-US" sz="1200" dirty="0">
              <a:ln w="12700">
                <a:noFill/>
                <a:prstDash val="solid"/>
              </a:ln>
              <a:solidFill>
                <a:prstClr val="white"/>
              </a:solidFill>
            </a:endParaRPr>
          </a:p>
        </p:txBody>
      </p:sp>
      <p:sp>
        <p:nvSpPr>
          <p:cNvPr id="6" name="object 2"/>
          <p:cNvSpPr txBox="1"/>
          <p:nvPr/>
        </p:nvSpPr>
        <p:spPr>
          <a:xfrm>
            <a:off x="2589126" y="6117299"/>
            <a:ext cx="5079221" cy="562484"/>
          </a:xfrm>
          <a:prstGeom prst="rect">
            <a:avLst/>
          </a:prstGeom>
        </p:spPr>
        <p:txBody>
          <a:bodyPr vert="horz" wrap="square" lIns="0" tIns="18627" rIns="0" bIns="0" rtlCol="0">
            <a:spAutoFit/>
          </a:bodyPr>
          <a:lstStyle/>
          <a:p>
            <a:pPr marL="16933">
              <a:spcBef>
                <a:spcPts val="147"/>
              </a:spcBef>
            </a:pPr>
            <a:r>
              <a:rPr sz="1200" dirty="0">
                <a:solidFill>
                  <a:srgbClr val="231F20"/>
                </a:solidFill>
                <a:latin typeface="Arial"/>
                <a:cs typeface="Arial"/>
              </a:rPr>
              <a:t>*  </a:t>
            </a:r>
            <a:r>
              <a:rPr sz="1133" spc="13" dirty="0">
                <a:solidFill>
                  <a:srgbClr val="231F20"/>
                </a:solidFill>
                <a:latin typeface="Arial"/>
                <a:cs typeface="Arial"/>
              </a:rPr>
              <a:t>Off-label</a:t>
            </a:r>
            <a:r>
              <a:rPr lang="it-IT" sz="1133" spc="13" dirty="0">
                <a:solidFill>
                  <a:srgbClr val="231F20"/>
                </a:solidFill>
                <a:latin typeface="Arial"/>
                <a:cs typeface="Arial"/>
              </a:rPr>
              <a:t>, </a:t>
            </a:r>
            <a:r>
              <a:rPr lang="it-IT" sz="1133" spc="13" dirty="0" smtClean="0">
                <a:solidFill>
                  <a:srgbClr val="231F20"/>
                </a:solidFill>
                <a:latin typeface="Arial"/>
                <a:cs typeface="Arial"/>
              </a:rPr>
              <a:t>in attesa di autorizzazione europea; </a:t>
            </a:r>
            <a:r>
              <a:rPr sz="1133" spc="13" dirty="0" err="1">
                <a:solidFill>
                  <a:srgbClr val="231F20"/>
                </a:solidFill>
                <a:latin typeface="Arial"/>
                <a:cs typeface="Arial"/>
              </a:rPr>
              <a:t>dat</a:t>
            </a:r>
            <a:r>
              <a:rPr lang="it-IT" sz="1133" spc="13" dirty="0">
                <a:solidFill>
                  <a:srgbClr val="231F20"/>
                </a:solidFill>
                <a:latin typeface="Arial"/>
                <a:cs typeface="Arial"/>
              </a:rPr>
              <a:t>i disponibili</a:t>
            </a:r>
            <a:r>
              <a:rPr sz="1133" spc="13" dirty="0">
                <a:solidFill>
                  <a:srgbClr val="231F20"/>
                </a:solidFill>
                <a:latin typeface="Arial"/>
                <a:cs typeface="Arial"/>
              </a:rPr>
              <a:t> </a:t>
            </a:r>
            <a:r>
              <a:rPr lang="it-IT" sz="1133" spc="13" dirty="0">
                <a:solidFill>
                  <a:srgbClr val="231F20"/>
                </a:solidFill>
                <a:latin typeface="Arial"/>
                <a:cs typeface="Arial"/>
              </a:rPr>
              <a:t>solo</a:t>
            </a:r>
            <a:r>
              <a:rPr sz="1133" spc="13" dirty="0">
                <a:solidFill>
                  <a:srgbClr val="231F20"/>
                </a:solidFill>
                <a:latin typeface="Arial"/>
                <a:cs typeface="Arial"/>
              </a:rPr>
              <a:t> </a:t>
            </a:r>
            <a:r>
              <a:rPr lang="it-IT" sz="1133" spc="13" dirty="0">
                <a:solidFill>
                  <a:srgbClr val="231F20"/>
                </a:solidFill>
                <a:latin typeface="Arial"/>
                <a:cs typeface="Arial"/>
              </a:rPr>
              <a:t>con</a:t>
            </a:r>
            <a:r>
              <a:rPr sz="1133" spc="13" dirty="0">
                <a:solidFill>
                  <a:srgbClr val="231F20"/>
                </a:solidFill>
                <a:latin typeface="Arial"/>
                <a:cs typeface="Arial"/>
              </a:rPr>
              <a:t> budesonide-formoterol</a:t>
            </a:r>
            <a:r>
              <a:rPr sz="1133" spc="-113" dirty="0">
                <a:solidFill>
                  <a:srgbClr val="231F20"/>
                </a:solidFill>
                <a:latin typeface="Arial"/>
                <a:cs typeface="Arial"/>
              </a:rPr>
              <a:t> </a:t>
            </a:r>
            <a:r>
              <a:rPr sz="1133" spc="13" dirty="0">
                <a:solidFill>
                  <a:srgbClr val="231F20"/>
                </a:solidFill>
                <a:latin typeface="Arial"/>
                <a:cs typeface="Arial"/>
              </a:rPr>
              <a:t>(bud-form</a:t>
            </a:r>
            <a:r>
              <a:rPr sz="1067" spc="13" dirty="0">
                <a:solidFill>
                  <a:srgbClr val="231F20"/>
                </a:solidFill>
                <a:latin typeface="Arial"/>
                <a:cs typeface="Arial"/>
              </a:rPr>
              <a:t>)</a:t>
            </a:r>
            <a:endParaRPr sz="1067" dirty="0">
              <a:solidFill>
                <a:prstClr val="black"/>
              </a:solidFill>
              <a:latin typeface="Arial"/>
              <a:cs typeface="Arial"/>
            </a:endParaRPr>
          </a:p>
          <a:p>
            <a:pPr marL="16933">
              <a:spcBef>
                <a:spcPts val="13"/>
              </a:spcBef>
            </a:pPr>
            <a:r>
              <a:rPr sz="1200" spc="7" dirty="0">
                <a:solidFill>
                  <a:srgbClr val="231F20"/>
                </a:solidFill>
                <a:latin typeface="Arial"/>
                <a:cs typeface="Arial"/>
              </a:rPr>
              <a:t>† </a:t>
            </a:r>
            <a:r>
              <a:rPr sz="1133" spc="13" dirty="0">
                <a:solidFill>
                  <a:srgbClr val="231F20"/>
                </a:solidFill>
                <a:latin typeface="Arial"/>
                <a:cs typeface="Arial"/>
              </a:rPr>
              <a:t>Off-label; </a:t>
            </a:r>
            <a:r>
              <a:rPr sz="1133" spc="20" dirty="0" err="1">
                <a:solidFill>
                  <a:srgbClr val="231F20"/>
                </a:solidFill>
                <a:latin typeface="Arial"/>
                <a:cs typeface="Arial"/>
              </a:rPr>
              <a:t>separa</a:t>
            </a:r>
            <a:r>
              <a:rPr lang="it-IT" sz="1133" spc="20" dirty="0" err="1">
                <a:solidFill>
                  <a:srgbClr val="231F20"/>
                </a:solidFill>
                <a:latin typeface="Arial"/>
                <a:cs typeface="Arial"/>
              </a:rPr>
              <a:t>tamente</a:t>
            </a:r>
            <a:r>
              <a:rPr sz="1133" spc="20" dirty="0">
                <a:solidFill>
                  <a:srgbClr val="231F20"/>
                </a:solidFill>
                <a:latin typeface="Arial"/>
                <a:cs typeface="Arial"/>
              </a:rPr>
              <a:t> </a:t>
            </a:r>
            <a:r>
              <a:rPr sz="1133" spc="13" dirty="0">
                <a:solidFill>
                  <a:srgbClr val="231F20"/>
                </a:solidFill>
                <a:latin typeface="Arial"/>
                <a:cs typeface="Arial"/>
              </a:rPr>
              <a:t>o</a:t>
            </a:r>
            <a:r>
              <a:rPr lang="it-IT" sz="1133" spc="13" dirty="0">
                <a:solidFill>
                  <a:srgbClr val="231F20"/>
                </a:solidFill>
                <a:latin typeface="Arial"/>
                <a:cs typeface="Arial"/>
              </a:rPr>
              <a:t> in</a:t>
            </a:r>
            <a:r>
              <a:rPr sz="1133" spc="13" dirty="0">
                <a:solidFill>
                  <a:srgbClr val="231F20"/>
                </a:solidFill>
                <a:latin typeface="Arial"/>
                <a:cs typeface="Arial"/>
              </a:rPr>
              <a:t> </a:t>
            </a:r>
            <a:r>
              <a:rPr sz="1133" spc="20" dirty="0" err="1">
                <a:solidFill>
                  <a:srgbClr val="231F20"/>
                </a:solidFill>
                <a:latin typeface="Arial"/>
                <a:cs typeface="Arial"/>
              </a:rPr>
              <a:t>combina</a:t>
            </a:r>
            <a:r>
              <a:rPr lang="it-IT" sz="1133" spc="20" dirty="0">
                <a:solidFill>
                  <a:srgbClr val="231F20"/>
                </a:solidFill>
                <a:latin typeface="Arial"/>
                <a:cs typeface="Arial"/>
              </a:rPr>
              <a:t>zi</a:t>
            </a:r>
            <a:r>
              <a:rPr sz="1133" spc="20" dirty="0">
                <a:solidFill>
                  <a:srgbClr val="231F20"/>
                </a:solidFill>
                <a:latin typeface="Arial"/>
                <a:cs typeface="Arial"/>
              </a:rPr>
              <a:t>on</a:t>
            </a:r>
            <a:r>
              <a:rPr lang="it-IT" sz="1133" spc="20" dirty="0">
                <a:solidFill>
                  <a:srgbClr val="231F20"/>
                </a:solidFill>
                <a:latin typeface="Arial"/>
                <a:cs typeface="Arial"/>
              </a:rPr>
              <a:t>i</a:t>
            </a:r>
            <a:r>
              <a:rPr sz="1133" spc="20" dirty="0">
                <a:solidFill>
                  <a:srgbClr val="231F20"/>
                </a:solidFill>
                <a:latin typeface="Arial"/>
                <a:cs typeface="Arial"/>
              </a:rPr>
              <a:t> ICS</a:t>
            </a:r>
            <a:r>
              <a:rPr lang="it-IT" sz="1133" spc="20" dirty="0">
                <a:solidFill>
                  <a:srgbClr val="231F20"/>
                </a:solidFill>
                <a:latin typeface="Arial"/>
                <a:cs typeface="Arial"/>
              </a:rPr>
              <a:t>-</a:t>
            </a:r>
            <a:r>
              <a:rPr sz="1133" spc="27" dirty="0">
                <a:solidFill>
                  <a:srgbClr val="231F20"/>
                </a:solidFill>
                <a:latin typeface="Arial"/>
                <a:cs typeface="Arial"/>
              </a:rPr>
              <a:t>SABA</a:t>
            </a:r>
            <a:endParaRPr sz="1133" dirty="0">
              <a:solidFill>
                <a:prstClr val="black"/>
              </a:solidFill>
              <a:latin typeface="Arial"/>
              <a:cs typeface="Arial"/>
            </a:endParaRPr>
          </a:p>
        </p:txBody>
      </p:sp>
      <p:sp>
        <p:nvSpPr>
          <p:cNvPr id="7" name="object 9"/>
          <p:cNvSpPr txBox="1"/>
          <p:nvPr/>
        </p:nvSpPr>
        <p:spPr>
          <a:xfrm>
            <a:off x="3940539" y="3560832"/>
            <a:ext cx="3463492" cy="840444"/>
          </a:xfrm>
          <a:prstGeom prst="rect">
            <a:avLst/>
          </a:prstGeom>
        </p:spPr>
        <p:txBody>
          <a:bodyPr vert="horz" wrap="square" lIns="0" tIns="21167" rIns="0" bIns="0" rtlCol="0">
            <a:spAutoFit/>
          </a:bodyPr>
          <a:lstStyle/>
          <a:p>
            <a:pPr marL="16933">
              <a:spcBef>
                <a:spcPts val="167"/>
              </a:spcBef>
            </a:pPr>
            <a:r>
              <a:rPr sz="1200" spc="13" dirty="0">
                <a:solidFill>
                  <a:srgbClr val="58595B"/>
                </a:solidFill>
                <a:latin typeface="Arial Black"/>
                <a:cs typeface="Arial Black"/>
              </a:rPr>
              <a:t>STEP</a:t>
            </a:r>
            <a:r>
              <a:rPr sz="1200" dirty="0">
                <a:solidFill>
                  <a:srgbClr val="58595B"/>
                </a:solidFill>
                <a:latin typeface="Arial Black"/>
                <a:cs typeface="Arial Black"/>
              </a:rPr>
              <a:t> </a:t>
            </a:r>
            <a:r>
              <a:rPr sz="1200" spc="20" dirty="0">
                <a:solidFill>
                  <a:srgbClr val="58595B"/>
                </a:solidFill>
                <a:latin typeface="Arial Black"/>
                <a:cs typeface="Arial Black"/>
              </a:rPr>
              <a:t>2</a:t>
            </a:r>
            <a:endParaRPr sz="1200" dirty="0">
              <a:solidFill>
                <a:prstClr val="black"/>
              </a:solidFill>
              <a:latin typeface="Arial Black"/>
              <a:cs typeface="Arial Black"/>
            </a:endParaRPr>
          </a:p>
          <a:p>
            <a:pPr marL="16933" marR="6773">
              <a:lnSpc>
                <a:spcPct val="114000"/>
              </a:lnSpc>
              <a:spcBef>
                <a:spcPts val="1259"/>
              </a:spcBef>
            </a:pPr>
            <a:r>
              <a:rPr lang="it-IT" sz="1333" dirty="0">
                <a:solidFill>
                  <a:srgbClr val="231F20"/>
                </a:solidFill>
                <a:latin typeface="Arial"/>
                <a:cs typeface="Arial"/>
              </a:rPr>
              <a:t>ICS per uso regolare a basse dosi</a:t>
            </a:r>
            <a:r>
              <a:rPr sz="1333" dirty="0">
                <a:solidFill>
                  <a:srgbClr val="231F20"/>
                </a:solidFill>
                <a:latin typeface="Arial"/>
                <a:cs typeface="Arial"/>
              </a:rPr>
              <a:t>,  o </a:t>
            </a:r>
            <a:r>
              <a:rPr lang="it-IT" sz="1333" dirty="0">
                <a:solidFill>
                  <a:srgbClr val="231F20"/>
                </a:solidFill>
                <a:latin typeface="Arial"/>
                <a:cs typeface="Arial"/>
              </a:rPr>
              <a:t>ICS</a:t>
            </a:r>
            <a:r>
              <a:rPr sz="1333" dirty="0">
                <a:solidFill>
                  <a:srgbClr val="231F20"/>
                </a:solidFill>
                <a:latin typeface="Arial"/>
                <a:cs typeface="Arial"/>
              </a:rPr>
              <a:t>-formoterol</a:t>
            </a:r>
            <a:r>
              <a:rPr lang="it-IT" sz="1333" dirty="0">
                <a:solidFill>
                  <a:srgbClr val="231F20"/>
                </a:solidFill>
                <a:latin typeface="Arial"/>
                <a:cs typeface="Arial"/>
              </a:rPr>
              <a:t>o a basse dosi al bisogno</a:t>
            </a:r>
            <a:r>
              <a:rPr sz="1267" spc="-7" dirty="0">
                <a:solidFill>
                  <a:srgbClr val="231F20"/>
                </a:solidFill>
                <a:latin typeface="Arial"/>
                <a:cs typeface="Arial"/>
              </a:rPr>
              <a:t> </a:t>
            </a:r>
            <a:r>
              <a:rPr sz="1333" spc="13" dirty="0">
                <a:solidFill>
                  <a:srgbClr val="231F20"/>
                </a:solidFill>
                <a:latin typeface="Arial"/>
                <a:cs typeface="Arial"/>
              </a:rPr>
              <a:t>*</a:t>
            </a:r>
            <a:endParaRPr sz="1333" dirty="0">
              <a:solidFill>
                <a:prstClr val="black"/>
              </a:solidFill>
              <a:latin typeface="Arial"/>
              <a:cs typeface="Arial"/>
            </a:endParaRPr>
          </a:p>
        </p:txBody>
      </p:sp>
      <p:sp>
        <p:nvSpPr>
          <p:cNvPr id="8" name="object 10"/>
          <p:cNvSpPr txBox="1"/>
          <p:nvPr/>
        </p:nvSpPr>
        <p:spPr>
          <a:xfrm>
            <a:off x="7913396" y="3351129"/>
            <a:ext cx="1122972" cy="780492"/>
          </a:xfrm>
          <a:prstGeom prst="rect">
            <a:avLst/>
          </a:prstGeom>
        </p:spPr>
        <p:txBody>
          <a:bodyPr vert="horz" wrap="square" lIns="0" tIns="21167" rIns="0" bIns="0" rtlCol="0">
            <a:spAutoFit/>
          </a:bodyPr>
          <a:lstStyle/>
          <a:p>
            <a:pPr marL="16933">
              <a:spcBef>
                <a:spcPts val="0"/>
              </a:spcBef>
            </a:pPr>
            <a:r>
              <a:rPr sz="1200" spc="13" dirty="0">
                <a:solidFill>
                  <a:srgbClr val="58595B"/>
                </a:solidFill>
                <a:latin typeface="Arial Black"/>
                <a:cs typeface="Arial Black"/>
              </a:rPr>
              <a:t>STEP</a:t>
            </a:r>
            <a:r>
              <a:rPr sz="1200" spc="-20" dirty="0">
                <a:solidFill>
                  <a:srgbClr val="58595B"/>
                </a:solidFill>
                <a:latin typeface="Arial Black"/>
                <a:cs typeface="Arial Black"/>
              </a:rPr>
              <a:t> </a:t>
            </a:r>
            <a:r>
              <a:rPr sz="1200" spc="20" dirty="0">
                <a:solidFill>
                  <a:srgbClr val="58595B"/>
                </a:solidFill>
                <a:latin typeface="Arial Black"/>
                <a:cs typeface="Arial Black"/>
              </a:rPr>
              <a:t>3</a:t>
            </a:r>
            <a:endParaRPr sz="1200" dirty="0">
              <a:solidFill>
                <a:prstClr val="black"/>
              </a:solidFill>
              <a:latin typeface="Arial Black"/>
              <a:cs typeface="Arial Black"/>
            </a:endParaRPr>
          </a:p>
          <a:p>
            <a:pPr marL="16933" marR="6773">
              <a:spcBef>
                <a:spcPts val="0"/>
              </a:spcBef>
            </a:pPr>
            <a:endParaRPr lang="it-IT" sz="1333" spc="7" dirty="0">
              <a:solidFill>
                <a:srgbClr val="231F20"/>
              </a:solidFill>
              <a:latin typeface="Arial"/>
              <a:cs typeface="Arial"/>
            </a:endParaRPr>
          </a:p>
          <a:p>
            <a:pPr marL="16933" marR="6773">
              <a:spcBef>
                <a:spcPts val="0"/>
              </a:spcBef>
            </a:pPr>
            <a:r>
              <a:rPr sz="1200" spc="7" dirty="0">
                <a:solidFill>
                  <a:srgbClr val="231F20"/>
                </a:solidFill>
                <a:latin typeface="Arial"/>
                <a:cs typeface="Arial"/>
              </a:rPr>
              <a:t>ICS-LABA</a:t>
            </a:r>
            <a:r>
              <a:rPr lang="it-IT" sz="1200" spc="7" dirty="0">
                <a:solidFill>
                  <a:srgbClr val="231F20"/>
                </a:solidFill>
                <a:latin typeface="Arial"/>
                <a:cs typeface="Arial"/>
              </a:rPr>
              <a:t> a basse dosi</a:t>
            </a:r>
            <a:endParaRPr sz="1200" dirty="0">
              <a:solidFill>
                <a:prstClr val="black"/>
              </a:solidFill>
              <a:latin typeface="Arial"/>
              <a:cs typeface="Arial"/>
            </a:endParaRPr>
          </a:p>
        </p:txBody>
      </p:sp>
      <p:sp>
        <p:nvSpPr>
          <p:cNvPr id="9" name="object 11"/>
          <p:cNvSpPr txBox="1"/>
          <p:nvPr/>
        </p:nvSpPr>
        <p:spPr>
          <a:xfrm>
            <a:off x="9186009" y="3029004"/>
            <a:ext cx="960000" cy="745803"/>
          </a:xfrm>
          <a:prstGeom prst="rect">
            <a:avLst/>
          </a:prstGeom>
        </p:spPr>
        <p:txBody>
          <a:bodyPr vert="horz" wrap="square" lIns="0" tIns="21167" rIns="0" bIns="0" rtlCol="0">
            <a:spAutoFit/>
          </a:bodyPr>
          <a:lstStyle/>
          <a:p>
            <a:pPr marL="16933">
              <a:spcBef>
                <a:spcPts val="167"/>
              </a:spcBef>
            </a:pPr>
            <a:r>
              <a:rPr sz="1200" spc="13" dirty="0">
                <a:solidFill>
                  <a:srgbClr val="58595B"/>
                </a:solidFill>
                <a:latin typeface="Arial Black"/>
                <a:cs typeface="Arial Black"/>
              </a:rPr>
              <a:t>STEP</a:t>
            </a:r>
            <a:r>
              <a:rPr sz="1200" spc="-7" dirty="0">
                <a:solidFill>
                  <a:srgbClr val="58595B"/>
                </a:solidFill>
                <a:latin typeface="Arial Black"/>
                <a:cs typeface="Arial Black"/>
              </a:rPr>
              <a:t> </a:t>
            </a:r>
            <a:r>
              <a:rPr sz="1200" spc="20" dirty="0">
                <a:solidFill>
                  <a:srgbClr val="58595B"/>
                </a:solidFill>
                <a:latin typeface="Arial Black"/>
                <a:cs typeface="Arial Black"/>
              </a:rPr>
              <a:t>4</a:t>
            </a:r>
            <a:endParaRPr sz="1200" dirty="0">
              <a:solidFill>
                <a:prstClr val="black"/>
              </a:solidFill>
              <a:latin typeface="Arial Black"/>
              <a:cs typeface="Arial Black"/>
            </a:endParaRPr>
          </a:p>
          <a:p>
            <a:pPr marL="16933" marR="6773">
              <a:lnSpc>
                <a:spcPct val="101200"/>
              </a:lnSpc>
              <a:spcBef>
                <a:spcPts val="1259"/>
              </a:spcBef>
            </a:pPr>
            <a:r>
              <a:rPr lang="it-IT" sz="1200" spc="7" dirty="0">
                <a:solidFill>
                  <a:srgbClr val="231F20"/>
                </a:solidFill>
                <a:latin typeface="Arial"/>
                <a:cs typeface="Arial"/>
              </a:rPr>
              <a:t>ICS-</a:t>
            </a:r>
            <a:r>
              <a:rPr sz="1200" spc="7" dirty="0">
                <a:solidFill>
                  <a:srgbClr val="231F20"/>
                </a:solidFill>
                <a:latin typeface="Arial"/>
                <a:cs typeface="Arial"/>
              </a:rPr>
              <a:t>LABA</a:t>
            </a:r>
            <a:r>
              <a:rPr lang="it-IT" sz="1200" spc="7" dirty="0">
                <a:solidFill>
                  <a:srgbClr val="231F20"/>
                </a:solidFill>
                <a:latin typeface="Arial"/>
                <a:cs typeface="Arial"/>
              </a:rPr>
              <a:t> a medie dosi</a:t>
            </a:r>
            <a:endParaRPr sz="1200" dirty="0">
              <a:solidFill>
                <a:prstClr val="black"/>
              </a:solidFill>
              <a:latin typeface="Arial"/>
              <a:cs typeface="Arial"/>
            </a:endParaRPr>
          </a:p>
        </p:txBody>
      </p:sp>
      <p:sp>
        <p:nvSpPr>
          <p:cNvPr id="10" name="object 13"/>
          <p:cNvSpPr txBox="1"/>
          <p:nvPr/>
        </p:nvSpPr>
        <p:spPr>
          <a:xfrm>
            <a:off x="3940539" y="4739194"/>
            <a:ext cx="3120000" cy="586785"/>
          </a:xfrm>
          <a:prstGeom prst="rect">
            <a:avLst/>
          </a:prstGeom>
        </p:spPr>
        <p:txBody>
          <a:bodyPr vert="horz" wrap="square" lIns="0" tIns="16087" rIns="0" bIns="0" rtlCol="0">
            <a:spAutoFit/>
          </a:bodyPr>
          <a:lstStyle/>
          <a:p>
            <a:pPr marL="16933" marR="6773">
              <a:lnSpc>
                <a:spcPct val="103200"/>
              </a:lnSpc>
              <a:spcBef>
                <a:spcPts val="127"/>
              </a:spcBef>
            </a:pPr>
            <a:r>
              <a:rPr lang="it-IT" sz="1200" i="1" spc="7" dirty="0">
                <a:solidFill>
                  <a:srgbClr val="231F20"/>
                </a:solidFill>
                <a:latin typeface="Arial"/>
                <a:cs typeface="Arial"/>
              </a:rPr>
              <a:t>Antagonisti recettoriali del leucotrieni</a:t>
            </a:r>
            <a:r>
              <a:rPr sz="1200" i="1" spc="7" dirty="0">
                <a:solidFill>
                  <a:srgbClr val="231F20"/>
                </a:solidFill>
                <a:latin typeface="Arial"/>
                <a:cs typeface="Arial"/>
              </a:rPr>
              <a:t> </a:t>
            </a:r>
            <a:r>
              <a:rPr sz="1200" i="1" dirty="0">
                <a:solidFill>
                  <a:srgbClr val="231F20"/>
                </a:solidFill>
                <a:latin typeface="Arial"/>
                <a:cs typeface="Arial"/>
              </a:rPr>
              <a:t>(LTRA), </a:t>
            </a:r>
            <a:r>
              <a:rPr sz="1200" i="1" spc="7" dirty="0">
                <a:solidFill>
                  <a:srgbClr val="231F20"/>
                </a:solidFill>
                <a:latin typeface="Arial"/>
                <a:cs typeface="Arial"/>
              </a:rPr>
              <a:t>or </a:t>
            </a:r>
            <a:r>
              <a:rPr lang="it-IT" sz="1200" i="1" spc="7" dirty="0">
                <a:solidFill>
                  <a:srgbClr val="231F20"/>
                </a:solidFill>
                <a:latin typeface="Arial"/>
                <a:cs typeface="Arial"/>
              </a:rPr>
              <a:t>ICS </a:t>
            </a:r>
            <a:r>
              <a:rPr lang="it-IT" sz="1200" i="1" spc="13" dirty="0">
                <a:solidFill>
                  <a:srgbClr val="231F20"/>
                </a:solidFill>
                <a:latin typeface="Arial"/>
                <a:cs typeface="Arial"/>
              </a:rPr>
              <a:t>a basse dosi ogni volta</a:t>
            </a:r>
            <a:r>
              <a:rPr sz="1200" i="1" spc="13" dirty="0">
                <a:solidFill>
                  <a:srgbClr val="231F20"/>
                </a:solidFill>
                <a:latin typeface="Arial"/>
                <a:cs typeface="Arial"/>
              </a:rPr>
              <a:t> </a:t>
            </a:r>
            <a:r>
              <a:rPr lang="it-IT" sz="1200" i="1" spc="7" dirty="0">
                <a:solidFill>
                  <a:srgbClr val="231F20"/>
                </a:solidFill>
                <a:latin typeface="Arial"/>
                <a:cs typeface="Arial"/>
              </a:rPr>
              <a:t>l’uso del</a:t>
            </a:r>
            <a:r>
              <a:rPr sz="1200" i="1" spc="7" dirty="0">
                <a:solidFill>
                  <a:srgbClr val="231F20"/>
                </a:solidFill>
                <a:latin typeface="Arial"/>
                <a:cs typeface="Arial"/>
              </a:rPr>
              <a:t> </a:t>
            </a:r>
            <a:r>
              <a:rPr sz="1200" i="1" spc="20" dirty="0">
                <a:solidFill>
                  <a:srgbClr val="231F20"/>
                </a:solidFill>
                <a:latin typeface="Arial"/>
                <a:cs typeface="Arial"/>
              </a:rPr>
              <a:t>SABA</a:t>
            </a:r>
            <a:r>
              <a:rPr sz="1200" i="1" spc="-73" dirty="0">
                <a:solidFill>
                  <a:srgbClr val="231F20"/>
                </a:solidFill>
                <a:latin typeface="Arial"/>
                <a:cs typeface="Arial"/>
              </a:rPr>
              <a:t> </a:t>
            </a:r>
            <a:r>
              <a:rPr sz="1200" spc="13" dirty="0">
                <a:solidFill>
                  <a:srgbClr val="231F20"/>
                </a:solidFill>
                <a:latin typeface="Arial"/>
                <a:cs typeface="Arial"/>
              </a:rPr>
              <a:t>†</a:t>
            </a:r>
            <a:endParaRPr sz="1200" dirty="0">
              <a:solidFill>
                <a:prstClr val="black"/>
              </a:solidFill>
              <a:latin typeface="Arial"/>
              <a:cs typeface="Arial"/>
            </a:endParaRPr>
          </a:p>
        </p:txBody>
      </p:sp>
      <p:sp>
        <p:nvSpPr>
          <p:cNvPr id="11" name="object 14"/>
          <p:cNvSpPr txBox="1"/>
          <p:nvPr/>
        </p:nvSpPr>
        <p:spPr>
          <a:xfrm>
            <a:off x="3593947" y="5517232"/>
            <a:ext cx="3066287" cy="206894"/>
          </a:xfrm>
          <a:prstGeom prst="rect">
            <a:avLst/>
          </a:prstGeom>
        </p:spPr>
        <p:txBody>
          <a:bodyPr vert="horz" wrap="square" lIns="0" tIns="22013" rIns="0" bIns="0" rtlCol="0">
            <a:spAutoFit/>
          </a:bodyPr>
          <a:lstStyle/>
          <a:p>
            <a:pPr marL="16933">
              <a:spcBef>
                <a:spcPts val="173"/>
              </a:spcBef>
            </a:pPr>
            <a:r>
              <a:rPr lang="it-IT" sz="1200" dirty="0">
                <a:solidFill>
                  <a:srgbClr val="231F20"/>
                </a:solidFill>
                <a:latin typeface="Arial"/>
                <a:cs typeface="Arial"/>
              </a:rPr>
              <a:t>ICS-</a:t>
            </a:r>
            <a:r>
              <a:rPr sz="1200" dirty="0">
                <a:solidFill>
                  <a:srgbClr val="231F20"/>
                </a:solidFill>
                <a:latin typeface="Arial"/>
                <a:cs typeface="Arial"/>
              </a:rPr>
              <a:t>formoterol</a:t>
            </a:r>
            <a:r>
              <a:rPr lang="it-IT" sz="1200" dirty="0">
                <a:solidFill>
                  <a:srgbClr val="231F20"/>
                </a:solidFill>
                <a:latin typeface="Arial"/>
                <a:cs typeface="Arial"/>
              </a:rPr>
              <a:t>o a basse dosi al bisogno</a:t>
            </a:r>
            <a:r>
              <a:rPr sz="1200" spc="-33" dirty="0">
                <a:solidFill>
                  <a:srgbClr val="231F20"/>
                </a:solidFill>
                <a:latin typeface="Arial"/>
                <a:cs typeface="Arial"/>
              </a:rPr>
              <a:t> </a:t>
            </a:r>
            <a:r>
              <a:rPr sz="1200" spc="13" dirty="0">
                <a:solidFill>
                  <a:srgbClr val="231F20"/>
                </a:solidFill>
                <a:latin typeface="Arial"/>
                <a:cs typeface="Arial"/>
              </a:rPr>
              <a:t>*</a:t>
            </a:r>
            <a:endParaRPr sz="1200" dirty="0">
              <a:solidFill>
                <a:prstClr val="black"/>
              </a:solidFill>
              <a:latin typeface="Arial"/>
              <a:cs typeface="Arial"/>
            </a:endParaRPr>
          </a:p>
        </p:txBody>
      </p:sp>
      <p:sp>
        <p:nvSpPr>
          <p:cNvPr id="12" name="object 16"/>
          <p:cNvSpPr txBox="1"/>
          <p:nvPr/>
        </p:nvSpPr>
        <p:spPr>
          <a:xfrm>
            <a:off x="5796139" y="5876476"/>
            <a:ext cx="3960439" cy="195717"/>
          </a:xfrm>
          <a:prstGeom prst="rect">
            <a:avLst/>
          </a:prstGeom>
        </p:spPr>
        <p:txBody>
          <a:bodyPr vert="horz" wrap="square" lIns="0" tIns="21167" rIns="0" bIns="0" rtlCol="0">
            <a:spAutoFit/>
          </a:bodyPr>
          <a:lstStyle/>
          <a:p>
            <a:pPr marL="16933">
              <a:spcBef>
                <a:spcPts val="167"/>
              </a:spcBef>
            </a:pPr>
            <a:r>
              <a:rPr sz="1133" i="1" spc="13" dirty="0">
                <a:solidFill>
                  <a:srgbClr val="231F20"/>
                </a:solidFill>
                <a:latin typeface="Arial"/>
                <a:cs typeface="Arial"/>
              </a:rPr>
              <a:t>β</a:t>
            </a:r>
            <a:r>
              <a:rPr lang="en-AU" sz="1133" i="1" spc="13" baseline="-25000" dirty="0">
                <a:solidFill>
                  <a:srgbClr val="231F20"/>
                </a:solidFill>
                <a:latin typeface="Arial"/>
                <a:cs typeface="Arial"/>
              </a:rPr>
              <a:t>2</a:t>
            </a:r>
            <a:r>
              <a:rPr sz="1133" i="1" spc="13" dirty="0">
                <a:solidFill>
                  <a:srgbClr val="231F20"/>
                </a:solidFill>
                <a:latin typeface="Arial"/>
                <a:cs typeface="Arial"/>
              </a:rPr>
              <a:t> -agonist</a:t>
            </a:r>
            <a:r>
              <a:rPr lang="it-IT" sz="1133" i="1" spc="13" dirty="0">
                <a:solidFill>
                  <a:srgbClr val="231F20"/>
                </a:solidFill>
                <a:latin typeface="Arial"/>
                <a:cs typeface="Arial"/>
              </a:rPr>
              <a:t>i</a:t>
            </a:r>
            <a:r>
              <a:rPr sz="1133" i="1" spc="-47" dirty="0">
                <a:solidFill>
                  <a:srgbClr val="231F20"/>
                </a:solidFill>
                <a:latin typeface="Arial"/>
                <a:cs typeface="Arial"/>
              </a:rPr>
              <a:t> </a:t>
            </a:r>
            <a:r>
              <a:rPr lang="it-IT" sz="1133" i="1" spc="-47" dirty="0">
                <a:solidFill>
                  <a:srgbClr val="231F20"/>
                </a:solidFill>
                <a:latin typeface="Arial"/>
                <a:cs typeface="Arial"/>
              </a:rPr>
              <a:t>a breve durata d’azione </a:t>
            </a:r>
            <a:r>
              <a:rPr sz="1133" i="1" spc="13" dirty="0">
                <a:solidFill>
                  <a:srgbClr val="231F20"/>
                </a:solidFill>
                <a:latin typeface="Arial"/>
                <a:cs typeface="Arial"/>
              </a:rPr>
              <a:t>(SABA)</a:t>
            </a:r>
            <a:r>
              <a:rPr lang="it-IT" sz="1133" i="1" spc="13" dirty="0">
                <a:solidFill>
                  <a:srgbClr val="231F20"/>
                </a:solidFill>
                <a:latin typeface="Arial"/>
                <a:cs typeface="Arial"/>
              </a:rPr>
              <a:t> al bisogno</a:t>
            </a:r>
            <a:endParaRPr sz="1133" dirty="0">
              <a:solidFill>
                <a:prstClr val="black"/>
              </a:solidFill>
              <a:latin typeface="Arial"/>
              <a:cs typeface="Arial"/>
            </a:endParaRPr>
          </a:p>
        </p:txBody>
      </p:sp>
      <p:sp>
        <p:nvSpPr>
          <p:cNvPr id="13" name="object 17"/>
          <p:cNvSpPr txBox="1"/>
          <p:nvPr/>
        </p:nvSpPr>
        <p:spPr>
          <a:xfrm>
            <a:off x="7884368" y="4739194"/>
            <a:ext cx="1152000" cy="776965"/>
          </a:xfrm>
          <a:prstGeom prst="rect">
            <a:avLst/>
          </a:prstGeom>
        </p:spPr>
        <p:txBody>
          <a:bodyPr vert="horz" wrap="square" lIns="0" tIns="16087" rIns="0" bIns="0" rtlCol="0">
            <a:spAutoFit/>
          </a:bodyPr>
          <a:lstStyle/>
          <a:p>
            <a:pPr marL="16933" marR="6773">
              <a:lnSpc>
                <a:spcPct val="103200"/>
              </a:lnSpc>
              <a:spcBef>
                <a:spcPts val="127"/>
              </a:spcBef>
            </a:pPr>
            <a:r>
              <a:rPr lang="it-IT" sz="1200" i="1" spc="13" dirty="0">
                <a:solidFill>
                  <a:srgbClr val="231F20"/>
                </a:solidFill>
                <a:latin typeface="Arial"/>
                <a:cs typeface="Arial"/>
              </a:rPr>
              <a:t>ICS a medie dosi</a:t>
            </a:r>
            <a:r>
              <a:rPr sz="1200" i="1" spc="13" dirty="0">
                <a:solidFill>
                  <a:srgbClr val="231F20"/>
                </a:solidFill>
                <a:latin typeface="Arial"/>
                <a:cs typeface="Arial"/>
              </a:rPr>
              <a:t>,</a:t>
            </a:r>
            <a:r>
              <a:rPr lang="it-IT" sz="1200" i="1" spc="13" dirty="0">
                <a:solidFill>
                  <a:srgbClr val="231F20"/>
                </a:solidFill>
                <a:latin typeface="Arial"/>
                <a:cs typeface="Arial"/>
              </a:rPr>
              <a:t> o </a:t>
            </a:r>
            <a:r>
              <a:rPr sz="1200" i="1" spc="7" dirty="0">
                <a:solidFill>
                  <a:srgbClr val="231F20"/>
                </a:solidFill>
                <a:latin typeface="Arial"/>
                <a:cs typeface="Arial"/>
              </a:rPr>
              <a:t>ICS</a:t>
            </a:r>
            <a:r>
              <a:rPr lang="it-IT" sz="1200" i="1" spc="7" dirty="0">
                <a:solidFill>
                  <a:srgbClr val="231F20"/>
                </a:solidFill>
                <a:latin typeface="Arial"/>
                <a:cs typeface="Arial"/>
              </a:rPr>
              <a:t> a basse dosi </a:t>
            </a:r>
            <a:r>
              <a:rPr sz="1200" i="1" spc="7" dirty="0">
                <a:solidFill>
                  <a:srgbClr val="231F20"/>
                </a:solidFill>
                <a:latin typeface="Arial"/>
                <a:cs typeface="Arial"/>
              </a:rPr>
              <a:t>+</a:t>
            </a:r>
            <a:r>
              <a:rPr lang="it-IT" sz="1200" i="1" spc="7" dirty="0">
                <a:solidFill>
                  <a:srgbClr val="231F20"/>
                </a:solidFill>
                <a:latin typeface="Arial"/>
                <a:cs typeface="Arial"/>
              </a:rPr>
              <a:t> </a:t>
            </a:r>
            <a:r>
              <a:rPr sz="1200" i="1" spc="7" dirty="0">
                <a:solidFill>
                  <a:srgbClr val="231F20"/>
                </a:solidFill>
                <a:latin typeface="Arial"/>
                <a:cs typeface="Arial"/>
              </a:rPr>
              <a:t>LTRA</a:t>
            </a:r>
            <a:r>
              <a:rPr lang="en-AU" sz="1200" i="1" spc="7" dirty="0">
                <a:solidFill>
                  <a:srgbClr val="231F20"/>
                </a:solidFill>
                <a:latin typeface="Arial"/>
                <a:cs typeface="Arial"/>
              </a:rPr>
              <a:t> #</a:t>
            </a:r>
            <a:endParaRPr sz="1200" dirty="0">
              <a:solidFill>
                <a:prstClr val="black"/>
              </a:solidFill>
              <a:latin typeface="Arial"/>
              <a:cs typeface="Arial"/>
            </a:endParaRPr>
          </a:p>
        </p:txBody>
      </p:sp>
      <p:sp>
        <p:nvSpPr>
          <p:cNvPr id="14" name="object 18"/>
          <p:cNvSpPr txBox="1"/>
          <p:nvPr/>
        </p:nvSpPr>
        <p:spPr>
          <a:xfrm>
            <a:off x="9099536" y="4739192"/>
            <a:ext cx="1161096" cy="734646"/>
          </a:xfrm>
          <a:prstGeom prst="rect">
            <a:avLst/>
          </a:prstGeom>
        </p:spPr>
        <p:txBody>
          <a:bodyPr vert="horz" wrap="square" lIns="0" tIns="16087" rIns="0" bIns="0" rtlCol="0">
            <a:spAutoFit/>
          </a:bodyPr>
          <a:lstStyle/>
          <a:p>
            <a:pPr marL="16933" marR="6773">
              <a:lnSpc>
                <a:spcPct val="103200"/>
              </a:lnSpc>
              <a:spcBef>
                <a:spcPts val="127"/>
              </a:spcBef>
            </a:pPr>
            <a:r>
              <a:rPr lang="it-IT" sz="1133" i="1" spc="13" dirty="0">
                <a:solidFill>
                  <a:srgbClr val="231F20"/>
                </a:solidFill>
                <a:latin typeface="Arial"/>
                <a:cs typeface="Arial"/>
              </a:rPr>
              <a:t>ICS ad alte dosi</a:t>
            </a:r>
            <a:r>
              <a:rPr sz="1133" i="1" spc="13" dirty="0">
                <a:solidFill>
                  <a:srgbClr val="231F20"/>
                </a:solidFill>
                <a:latin typeface="Arial"/>
                <a:cs typeface="Arial"/>
              </a:rPr>
              <a:t> </a:t>
            </a:r>
            <a:r>
              <a:rPr lang="it-IT" sz="1133" i="1" spc="7" dirty="0">
                <a:solidFill>
                  <a:srgbClr val="231F20"/>
                </a:solidFill>
                <a:latin typeface="Arial"/>
                <a:cs typeface="Arial"/>
              </a:rPr>
              <a:t>con</a:t>
            </a:r>
            <a:r>
              <a:rPr sz="1133" i="1" spc="7" dirty="0">
                <a:solidFill>
                  <a:srgbClr val="231F20"/>
                </a:solidFill>
                <a:latin typeface="Arial"/>
                <a:cs typeface="Arial"/>
              </a:rPr>
              <a:t>  </a:t>
            </a:r>
            <a:r>
              <a:rPr lang="it-IT" sz="1133" i="1" spc="7" dirty="0">
                <a:solidFill>
                  <a:srgbClr val="231F20"/>
                </a:solidFill>
                <a:latin typeface="Arial"/>
                <a:cs typeface="Arial"/>
              </a:rPr>
              <a:t>aggiunta di </a:t>
            </a:r>
            <a:r>
              <a:rPr sz="1133" i="1" spc="13" dirty="0" err="1">
                <a:solidFill>
                  <a:srgbClr val="231F20"/>
                </a:solidFill>
                <a:latin typeface="Arial"/>
                <a:cs typeface="Arial"/>
              </a:rPr>
              <a:t>tiotropi</a:t>
            </a:r>
            <a:r>
              <a:rPr lang="it-IT" sz="1133" i="1" spc="13" dirty="0">
                <a:solidFill>
                  <a:srgbClr val="231F20"/>
                </a:solidFill>
                <a:latin typeface="Arial"/>
                <a:cs typeface="Arial"/>
              </a:rPr>
              <a:t>o</a:t>
            </a:r>
            <a:r>
              <a:rPr sz="1133" i="1" spc="-100" dirty="0">
                <a:solidFill>
                  <a:srgbClr val="231F20"/>
                </a:solidFill>
                <a:latin typeface="Arial"/>
                <a:cs typeface="Arial"/>
              </a:rPr>
              <a:t> </a:t>
            </a:r>
            <a:r>
              <a:rPr sz="1133" i="1" spc="7" dirty="0">
                <a:solidFill>
                  <a:srgbClr val="231F20"/>
                </a:solidFill>
                <a:latin typeface="Arial"/>
                <a:cs typeface="Arial"/>
              </a:rPr>
              <a:t>o  </a:t>
            </a:r>
            <a:r>
              <a:rPr sz="1133" i="1" dirty="0">
                <a:solidFill>
                  <a:srgbClr val="231F20"/>
                </a:solidFill>
                <a:latin typeface="Arial"/>
                <a:cs typeface="Arial"/>
              </a:rPr>
              <a:t>LTRA</a:t>
            </a:r>
            <a:r>
              <a:rPr lang="it-IT" sz="1133" i="1" dirty="0">
                <a:solidFill>
                  <a:srgbClr val="231F20"/>
                </a:solidFill>
                <a:latin typeface="Arial"/>
                <a:cs typeface="Arial"/>
              </a:rPr>
              <a:t> </a:t>
            </a:r>
            <a:r>
              <a:rPr lang="en-AU" sz="1133" i="1" dirty="0">
                <a:solidFill>
                  <a:srgbClr val="231F20"/>
                </a:solidFill>
                <a:latin typeface="Arial"/>
                <a:cs typeface="Arial"/>
              </a:rPr>
              <a:t>#</a:t>
            </a:r>
            <a:endParaRPr sz="1133" dirty="0">
              <a:solidFill>
                <a:prstClr val="black"/>
              </a:solidFill>
              <a:latin typeface="Arial"/>
              <a:cs typeface="Arial"/>
            </a:endParaRPr>
          </a:p>
        </p:txBody>
      </p:sp>
      <p:sp>
        <p:nvSpPr>
          <p:cNvPr id="15" name="object 19"/>
          <p:cNvSpPr txBox="1"/>
          <p:nvPr/>
        </p:nvSpPr>
        <p:spPr>
          <a:xfrm>
            <a:off x="10272464" y="4655244"/>
            <a:ext cx="1163675" cy="861988"/>
          </a:xfrm>
          <a:prstGeom prst="rect">
            <a:avLst/>
          </a:prstGeom>
        </p:spPr>
        <p:txBody>
          <a:bodyPr vert="horz" wrap="square" lIns="0" tIns="16087" rIns="0" bIns="0" rtlCol="0">
            <a:spAutoFit/>
          </a:bodyPr>
          <a:lstStyle/>
          <a:p>
            <a:pPr marL="16933" marR="6773">
              <a:lnSpc>
                <a:spcPct val="103200"/>
              </a:lnSpc>
              <a:spcBef>
                <a:spcPts val="127"/>
              </a:spcBef>
            </a:pPr>
            <a:r>
              <a:rPr sz="1067" i="1" spc="13" dirty="0">
                <a:solidFill>
                  <a:srgbClr val="231F20"/>
                </a:solidFill>
                <a:latin typeface="Arial"/>
                <a:cs typeface="Arial"/>
              </a:rPr>
              <a:t>A</a:t>
            </a:r>
            <a:r>
              <a:rPr lang="it-IT" sz="1067" i="1" spc="13" dirty="0" err="1">
                <a:solidFill>
                  <a:srgbClr val="231F20"/>
                </a:solidFill>
                <a:latin typeface="Arial"/>
                <a:cs typeface="Arial"/>
              </a:rPr>
              <a:t>ggiungere</a:t>
            </a:r>
            <a:r>
              <a:rPr sz="1067" i="1" spc="7" dirty="0">
                <a:solidFill>
                  <a:srgbClr val="231F20"/>
                </a:solidFill>
                <a:latin typeface="Arial"/>
                <a:cs typeface="Arial"/>
              </a:rPr>
              <a:t>  </a:t>
            </a:r>
            <a:r>
              <a:rPr lang="it-IT" sz="1067" i="1" spc="13" dirty="0">
                <a:solidFill>
                  <a:srgbClr val="231F20"/>
                </a:solidFill>
                <a:latin typeface="Arial"/>
                <a:cs typeface="Arial"/>
              </a:rPr>
              <a:t>OCS a basse dosi</a:t>
            </a:r>
            <a:r>
              <a:rPr sz="1067" i="1" spc="13" dirty="0">
                <a:solidFill>
                  <a:srgbClr val="231F20"/>
                </a:solidFill>
                <a:latin typeface="Arial"/>
                <a:cs typeface="Arial"/>
              </a:rPr>
              <a:t>, </a:t>
            </a:r>
            <a:r>
              <a:rPr lang="it-IT" sz="1067" i="1" spc="7" dirty="0">
                <a:solidFill>
                  <a:srgbClr val="231F20"/>
                </a:solidFill>
                <a:latin typeface="Arial"/>
                <a:cs typeface="Arial"/>
              </a:rPr>
              <a:t>ma attenzione agli effetti collaterali</a:t>
            </a:r>
            <a:endParaRPr sz="1067" dirty="0">
              <a:solidFill>
                <a:prstClr val="black"/>
              </a:solidFill>
              <a:latin typeface="Arial"/>
              <a:cs typeface="Arial"/>
            </a:endParaRPr>
          </a:p>
        </p:txBody>
      </p:sp>
      <p:sp>
        <p:nvSpPr>
          <p:cNvPr id="16" name="object 20"/>
          <p:cNvSpPr txBox="1"/>
          <p:nvPr/>
        </p:nvSpPr>
        <p:spPr>
          <a:xfrm>
            <a:off x="7956376" y="5517236"/>
            <a:ext cx="3115072" cy="203475"/>
          </a:xfrm>
          <a:prstGeom prst="rect">
            <a:avLst/>
          </a:prstGeom>
        </p:spPr>
        <p:txBody>
          <a:bodyPr vert="horz" wrap="square" lIns="0" tIns="18627" rIns="0" bIns="0" rtlCol="0">
            <a:spAutoFit/>
          </a:bodyPr>
          <a:lstStyle/>
          <a:p>
            <a:pPr marL="16933">
              <a:spcBef>
                <a:spcPts val="147"/>
              </a:spcBef>
            </a:pPr>
            <a:r>
              <a:rPr lang="it-IT" sz="1200" dirty="0">
                <a:solidFill>
                  <a:srgbClr val="231F20"/>
                </a:solidFill>
                <a:latin typeface="Arial"/>
                <a:cs typeface="Arial"/>
              </a:rPr>
              <a:t>ICS</a:t>
            </a:r>
            <a:r>
              <a:rPr sz="1200" dirty="0">
                <a:solidFill>
                  <a:srgbClr val="231F20"/>
                </a:solidFill>
                <a:latin typeface="Arial"/>
                <a:cs typeface="Arial"/>
              </a:rPr>
              <a:t>-formoterol</a:t>
            </a:r>
            <a:r>
              <a:rPr lang="it-IT" sz="1200" dirty="0">
                <a:solidFill>
                  <a:srgbClr val="231F20"/>
                </a:solidFill>
                <a:latin typeface="Arial"/>
                <a:cs typeface="Arial"/>
              </a:rPr>
              <a:t> a basse dosi al bisogno</a:t>
            </a:r>
            <a:r>
              <a:rPr sz="1200" spc="-33" dirty="0">
                <a:solidFill>
                  <a:srgbClr val="231F20"/>
                </a:solidFill>
                <a:latin typeface="Arial"/>
                <a:cs typeface="Arial"/>
              </a:rPr>
              <a:t> </a:t>
            </a:r>
            <a:r>
              <a:rPr sz="1200" spc="7" dirty="0">
                <a:solidFill>
                  <a:srgbClr val="231F20"/>
                </a:solidFill>
                <a:latin typeface="Arial"/>
                <a:cs typeface="Arial"/>
              </a:rPr>
              <a:t>‡</a:t>
            </a:r>
            <a:endParaRPr sz="1200" dirty="0">
              <a:solidFill>
                <a:prstClr val="black"/>
              </a:solidFill>
              <a:latin typeface="Arial"/>
              <a:cs typeface="Arial"/>
            </a:endParaRPr>
          </a:p>
        </p:txBody>
      </p:sp>
      <p:sp>
        <p:nvSpPr>
          <p:cNvPr id="17" name="object 24"/>
          <p:cNvSpPr txBox="1"/>
          <p:nvPr/>
        </p:nvSpPr>
        <p:spPr>
          <a:xfrm>
            <a:off x="10284011" y="2401472"/>
            <a:ext cx="1080120" cy="2208254"/>
          </a:xfrm>
          <a:prstGeom prst="rect">
            <a:avLst/>
          </a:prstGeom>
        </p:spPr>
        <p:txBody>
          <a:bodyPr vert="horz" wrap="square" lIns="0" tIns="21167" rIns="0" bIns="0" rtlCol="0">
            <a:spAutoFit/>
          </a:bodyPr>
          <a:lstStyle/>
          <a:p>
            <a:pPr marL="16933">
              <a:spcBef>
                <a:spcPts val="167"/>
              </a:spcBef>
            </a:pPr>
            <a:r>
              <a:rPr sz="1133" spc="13" dirty="0">
                <a:solidFill>
                  <a:srgbClr val="58595B"/>
                </a:solidFill>
                <a:latin typeface="Arial Black"/>
                <a:cs typeface="Arial Black"/>
              </a:rPr>
              <a:t>STEP</a:t>
            </a:r>
            <a:r>
              <a:rPr sz="1133" spc="-7" dirty="0">
                <a:solidFill>
                  <a:srgbClr val="58595B"/>
                </a:solidFill>
                <a:latin typeface="Arial Black"/>
                <a:cs typeface="Arial Black"/>
              </a:rPr>
              <a:t> </a:t>
            </a:r>
            <a:r>
              <a:rPr sz="1133" spc="20" dirty="0">
                <a:solidFill>
                  <a:srgbClr val="58595B"/>
                </a:solidFill>
                <a:latin typeface="Arial Black"/>
                <a:cs typeface="Arial Black"/>
              </a:rPr>
              <a:t>5</a:t>
            </a:r>
            <a:endParaRPr sz="1133" dirty="0">
              <a:solidFill>
                <a:prstClr val="black"/>
              </a:solidFill>
              <a:latin typeface="Arial Black"/>
              <a:cs typeface="Arial Black"/>
            </a:endParaRPr>
          </a:p>
          <a:p>
            <a:pPr marL="16933" marR="238754">
              <a:lnSpc>
                <a:spcPct val="103200"/>
              </a:lnSpc>
              <a:spcBef>
                <a:spcPts val="1133"/>
              </a:spcBef>
            </a:pPr>
            <a:r>
              <a:rPr lang="it-IT" sz="1067" spc="7" dirty="0">
                <a:solidFill>
                  <a:srgbClr val="231F20"/>
                </a:solidFill>
                <a:latin typeface="Arial"/>
                <a:cs typeface="Arial"/>
              </a:rPr>
              <a:t>ICS-LABA ad alte dosi</a:t>
            </a:r>
            <a:endParaRPr sz="1067" dirty="0">
              <a:solidFill>
                <a:prstClr val="black"/>
              </a:solidFill>
              <a:latin typeface="Arial"/>
              <a:cs typeface="Arial"/>
            </a:endParaRPr>
          </a:p>
          <a:p>
            <a:pPr marL="16933" marR="6773">
              <a:lnSpc>
                <a:spcPct val="103200"/>
              </a:lnSpc>
            </a:pPr>
            <a:r>
              <a:rPr sz="1067" spc="13" dirty="0">
                <a:solidFill>
                  <a:srgbClr val="231F20"/>
                </a:solidFill>
                <a:latin typeface="Arial"/>
                <a:cs typeface="Arial"/>
              </a:rPr>
              <a:t>± </a:t>
            </a:r>
            <a:r>
              <a:rPr lang="it-IT" sz="1067" spc="7" dirty="0">
                <a:solidFill>
                  <a:srgbClr val="231F20"/>
                </a:solidFill>
                <a:latin typeface="Arial"/>
                <a:cs typeface="Arial"/>
              </a:rPr>
              <a:t>altra terapia aggiuntiva</a:t>
            </a:r>
            <a:r>
              <a:rPr sz="1067" dirty="0">
                <a:solidFill>
                  <a:srgbClr val="231F20"/>
                </a:solidFill>
                <a:latin typeface="Arial"/>
                <a:cs typeface="Arial"/>
              </a:rPr>
              <a:t>  </a:t>
            </a:r>
            <a:r>
              <a:rPr sz="1067" dirty="0" err="1">
                <a:solidFill>
                  <a:srgbClr val="231F20"/>
                </a:solidFill>
                <a:latin typeface="Arial"/>
                <a:cs typeface="Arial"/>
              </a:rPr>
              <a:t>e.g.tiotropi</a:t>
            </a:r>
            <a:r>
              <a:rPr lang="it-IT" sz="1067" dirty="0" smtClean="0">
                <a:solidFill>
                  <a:srgbClr val="231F20"/>
                </a:solidFill>
                <a:latin typeface="Arial"/>
                <a:cs typeface="Arial"/>
              </a:rPr>
              <a:t>o </a:t>
            </a:r>
            <a:r>
              <a:rPr lang="it-IT" sz="1067" dirty="0" err="1" smtClean="0">
                <a:solidFill>
                  <a:srgbClr val="231F20"/>
                </a:solidFill>
                <a:latin typeface="Arial"/>
                <a:cs typeface="Arial"/>
              </a:rPr>
              <a:t>o</a:t>
            </a:r>
            <a:r>
              <a:rPr lang="it-IT" sz="1067" dirty="0" smtClean="0">
                <a:solidFill>
                  <a:srgbClr val="231F20"/>
                </a:solidFill>
                <a:latin typeface="Arial"/>
                <a:cs typeface="Arial"/>
              </a:rPr>
              <a:t> altri LAMA in triplice fissa</a:t>
            </a:r>
          </a:p>
          <a:p>
            <a:pPr marL="16933" marR="6773">
              <a:lnSpc>
                <a:spcPct val="103200"/>
              </a:lnSpc>
            </a:pPr>
            <a:r>
              <a:rPr sz="1067" dirty="0" smtClean="0">
                <a:solidFill>
                  <a:srgbClr val="231F20"/>
                </a:solidFill>
                <a:latin typeface="Arial"/>
                <a:cs typeface="Arial"/>
              </a:rPr>
              <a:t>anti-</a:t>
            </a:r>
            <a:r>
              <a:rPr sz="1067" dirty="0" err="1" smtClean="0">
                <a:solidFill>
                  <a:srgbClr val="231F20"/>
                </a:solidFill>
                <a:latin typeface="Arial"/>
                <a:cs typeface="Arial"/>
              </a:rPr>
              <a:t>IgE</a:t>
            </a:r>
            <a:r>
              <a:rPr sz="1067" dirty="0">
                <a:solidFill>
                  <a:srgbClr val="231F20"/>
                </a:solidFill>
                <a:latin typeface="Arial"/>
                <a:cs typeface="Arial"/>
              </a:rPr>
              <a:t>,</a:t>
            </a:r>
            <a:endParaRPr sz="1067" dirty="0">
              <a:solidFill>
                <a:prstClr val="black"/>
              </a:solidFill>
              <a:latin typeface="Arial"/>
              <a:cs typeface="Arial"/>
            </a:endParaRPr>
          </a:p>
          <a:p>
            <a:pPr marL="16933">
              <a:spcBef>
                <a:spcPts val="40"/>
              </a:spcBef>
            </a:pPr>
            <a:r>
              <a:rPr sz="1067" spc="7" dirty="0" smtClean="0">
                <a:solidFill>
                  <a:srgbClr val="231F20"/>
                </a:solidFill>
                <a:latin typeface="Arial"/>
                <a:cs typeface="Arial"/>
              </a:rPr>
              <a:t>anti-IL5</a:t>
            </a:r>
            <a:endParaRPr lang="it-IT" sz="1067" spc="7" dirty="0" smtClean="0">
              <a:solidFill>
                <a:srgbClr val="231F20"/>
              </a:solidFill>
              <a:latin typeface="Arial"/>
              <a:cs typeface="Arial"/>
            </a:endParaRPr>
          </a:p>
          <a:p>
            <a:pPr marL="16933">
              <a:spcBef>
                <a:spcPts val="40"/>
              </a:spcBef>
            </a:pPr>
            <a:r>
              <a:rPr lang="it-IT" sz="1067" spc="7" dirty="0" smtClean="0">
                <a:solidFill>
                  <a:srgbClr val="231F20"/>
                </a:solidFill>
                <a:latin typeface="Arial"/>
                <a:cs typeface="Arial"/>
              </a:rPr>
              <a:t>Anti-IL5R</a:t>
            </a:r>
            <a:r>
              <a:rPr sz="1067" spc="7" dirty="0" smtClean="0">
                <a:solidFill>
                  <a:srgbClr val="231F20"/>
                </a:solidFill>
                <a:latin typeface="Arial"/>
                <a:cs typeface="Arial"/>
              </a:rPr>
              <a:t>5R</a:t>
            </a:r>
            <a:r>
              <a:rPr sz="1067" spc="7" dirty="0">
                <a:solidFill>
                  <a:srgbClr val="231F20"/>
                </a:solidFill>
                <a:latin typeface="Arial"/>
                <a:cs typeface="Arial"/>
              </a:rPr>
              <a:t>,</a:t>
            </a:r>
            <a:endParaRPr sz="1067" dirty="0">
              <a:solidFill>
                <a:prstClr val="black"/>
              </a:solidFill>
              <a:latin typeface="Arial"/>
              <a:cs typeface="Arial"/>
            </a:endParaRPr>
          </a:p>
          <a:p>
            <a:pPr marL="16933">
              <a:spcBef>
                <a:spcPts val="173"/>
              </a:spcBef>
            </a:pPr>
            <a:r>
              <a:rPr sz="1067" spc="7" dirty="0">
                <a:solidFill>
                  <a:srgbClr val="231F20"/>
                </a:solidFill>
                <a:latin typeface="Arial"/>
                <a:cs typeface="Arial"/>
              </a:rPr>
              <a:t>anti-IL4R</a:t>
            </a:r>
            <a:endParaRPr sz="1067" dirty="0">
              <a:solidFill>
                <a:prstClr val="black"/>
              </a:solidFill>
              <a:latin typeface="Arial"/>
              <a:cs typeface="Arial"/>
            </a:endParaRPr>
          </a:p>
        </p:txBody>
      </p:sp>
      <p:sp>
        <p:nvSpPr>
          <p:cNvPr id="18" name="object 25"/>
          <p:cNvSpPr txBox="1"/>
          <p:nvPr/>
        </p:nvSpPr>
        <p:spPr>
          <a:xfrm>
            <a:off x="3575535" y="1584020"/>
            <a:ext cx="1702651" cy="1151298"/>
          </a:xfrm>
          <a:prstGeom prst="rect">
            <a:avLst/>
          </a:prstGeom>
        </p:spPr>
        <p:txBody>
          <a:bodyPr vert="horz" wrap="square" lIns="0" tIns="16087" rIns="0" bIns="0" rtlCol="0">
            <a:spAutoFit/>
          </a:bodyPr>
          <a:lstStyle/>
          <a:p>
            <a:pPr marL="16933" marR="276006">
              <a:lnSpc>
                <a:spcPct val="114700"/>
              </a:lnSpc>
              <a:spcBef>
                <a:spcPts val="127"/>
              </a:spcBef>
            </a:pPr>
            <a:r>
              <a:rPr sz="1067" i="1" spc="13" dirty="0">
                <a:solidFill>
                  <a:srgbClr val="231F20"/>
                </a:solidFill>
                <a:latin typeface="Arial"/>
                <a:cs typeface="Arial"/>
              </a:rPr>
              <a:t>S</a:t>
            </a:r>
            <a:r>
              <a:rPr lang="it-IT" sz="1067" i="1" spc="13" dirty="0" err="1">
                <a:solidFill>
                  <a:srgbClr val="231F20"/>
                </a:solidFill>
                <a:latin typeface="Arial"/>
                <a:cs typeface="Arial"/>
              </a:rPr>
              <a:t>intomi</a:t>
            </a:r>
            <a:endParaRPr lang="it-IT" sz="1067" i="1" spc="13" dirty="0">
              <a:solidFill>
                <a:srgbClr val="231F20"/>
              </a:solidFill>
              <a:latin typeface="Arial"/>
              <a:cs typeface="Arial"/>
            </a:endParaRPr>
          </a:p>
          <a:p>
            <a:pPr marL="16933" marR="276006">
              <a:lnSpc>
                <a:spcPct val="114700"/>
              </a:lnSpc>
              <a:spcBef>
                <a:spcPts val="127"/>
              </a:spcBef>
            </a:pPr>
            <a:r>
              <a:rPr lang="it-IT" sz="1067" i="1" spc="13" dirty="0">
                <a:solidFill>
                  <a:srgbClr val="231F20"/>
                </a:solidFill>
                <a:latin typeface="Arial"/>
                <a:cs typeface="Arial"/>
              </a:rPr>
              <a:t>Riacutizzazioni</a:t>
            </a:r>
            <a:r>
              <a:rPr sz="1067" i="1" spc="13" dirty="0">
                <a:solidFill>
                  <a:srgbClr val="231F20"/>
                </a:solidFill>
                <a:latin typeface="Arial"/>
                <a:cs typeface="Arial"/>
              </a:rPr>
              <a:t>  </a:t>
            </a:r>
            <a:r>
              <a:rPr lang="it-IT" sz="1067" i="1" spc="13" dirty="0">
                <a:solidFill>
                  <a:srgbClr val="231F20"/>
                </a:solidFill>
                <a:latin typeface="Arial"/>
                <a:cs typeface="Arial"/>
              </a:rPr>
              <a:t>Effetti collaterali</a:t>
            </a:r>
            <a:r>
              <a:rPr sz="1067" i="1" spc="13" dirty="0">
                <a:solidFill>
                  <a:srgbClr val="231F20"/>
                </a:solidFill>
                <a:latin typeface="Arial"/>
                <a:cs typeface="Arial"/>
              </a:rPr>
              <a:t>  </a:t>
            </a:r>
            <a:endParaRPr lang="it-IT" sz="1067" i="1" spc="13" dirty="0">
              <a:solidFill>
                <a:srgbClr val="231F20"/>
              </a:solidFill>
              <a:latin typeface="Arial"/>
              <a:cs typeface="Arial"/>
            </a:endParaRPr>
          </a:p>
          <a:p>
            <a:pPr marL="16933" marR="276006">
              <a:lnSpc>
                <a:spcPct val="114700"/>
              </a:lnSpc>
              <a:spcBef>
                <a:spcPts val="127"/>
              </a:spcBef>
            </a:pPr>
            <a:r>
              <a:rPr lang="it-IT" sz="1067" i="1" spc="7" dirty="0">
                <a:solidFill>
                  <a:srgbClr val="231F20"/>
                </a:solidFill>
                <a:latin typeface="Arial"/>
                <a:cs typeface="Arial"/>
              </a:rPr>
              <a:t>Funzione polmonare</a:t>
            </a:r>
            <a:endParaRPr sz="1067" dirty="0">
              <a:solidFill>
                <a:prstClr val="black"/>
              </a:solidFill>
              <a:latin typeface="Arial"/>
              <a:cs typeface="Arial"/>
            </a:endParaRPr>
          </a:p>
          <a:p>
            <a:pPr marL="16933">
              <a:spcBef>
                <a:spcPts val="173"/>
              </a:spcBef>
            </a:pPr>
            <a:r>
              <a:rPr lang="it-IT" sz="1067" i="1" spc="13" dirty="0">
                <a:solidFill>
                  <a:srgbClr val="231F20"/>
                </a:solidFill>
                <a:latin typeface="Arial"/>
                <a:cs typeface="Arial"/>
              </a:rPr>
              <a:t>Soddisfazione del paziente</a:t>
            </a:r>
            <a:endParaRPr sz="1067" dirty="0">
              <a:solidFill>
                <a:prstClr val="black"/>
              </a:solidFill>
              <a:latin typeface="Arial"/>
              <a:cs typeface="Arial"/>
            </a:endParaRPr>
          </a:p>
        </p:txBody>
      </p:sp>
      <p:sp>
        <p:nvSpPr>
          <p:cNvPr id="19" name="object 26"/>
          <p:cNvSpPr txBox="1"/>
          <p:nvPr/>
        </p:nvSpPr>
        <p:spPr>
          <a:xfrm>
            <a:off x="7235690" y="234251"/>
            <a:ext cx="2377557" cy="1540764"/>
          </a:xfrm>
          <a:prstGeom prst="rect">
            <a:avLst/>
          </a:prstGeom>
        </p:spPr>
        <p:txBody>
          <a:bodyPr vert="horz" wrap="square" lIns="0" tIns="16087" rIns="0" bIns="0" rtlCol="0">
            <a:spAutoFit/>
          </a:bodyPr>
          <a:lstStyle/>
          <a:p>
            <a:pPr marL="16933" marR="6773">
              <a:lnSpc>
                <a:spcPct val="114700"/>
              </a:lnSpc>
              <a:spcBef>
                <a:spcPts val="127"/>
              </a:spcBef>
            </a:pPr>
            <a:r>
              <a:rPr sz="1067" i="1" spc="7" dirty="0" err="1">
                <a:solidFill>
                  <a:srgbClr val="231F20"/>
                </a:solidFill>
                <a:latin typeface="Arial"/>
                <a:cs typeface="Arial"/>
              </a:rPr>
              <a:t>Conf</a:t>
            </a:r>
            <a:r>
              <a:rPr lang="it-IT" sz="1067" i="1" spc="7" dirty="0">
                <a:solidFill>
                  <a:srgbClr val="231F20"/>
                </a:solidFill>
                <a:latin typeface="Arial"/>
                <a:cs typeface="Arial"/>
              </a:rPr>
              <a:t>erma della </a:t>
            </a:r>
            <a:r>
              <a:rPr sz="1067" i="1" spc="7" dirty="0" err="1">
                <a:solidFill>
                  <a:srgbClr val="231F20"/>
                </a:solidFill>
                <a:latin typeface="Arial"/>
                <a:cs typeface="Arial"/>
              </a:rPr>
              <a:t>diagnosi</a:t>
            </a:r>
            <a:r>
              <a:rPr lang="it-IT" sz="1067" i="1" spc="7" dirty="0">
                <a:solidFill>
                  <a:srgbClr val="231F20"/>
                </a:solidFill>
                <a:latin typeface="Arial"/>
                <a:cs typeface="Arial"/>
              </a:rPr>
              <a:t> </a:t>
            </a:r>
            <a:r>
              <a:rPr sz="1067" i="1" spc="7" dirty="0">
                <a:solidFill>
                  <a:srgbClr val="231F20"/>
                </a:solidFill>
                <a:latin typeface="Arial"/>
                <a:cs typeface="Arial"/>
              </a:rPr>
              <a:t>  </a:t>
            </a:r>
            <a:endParaRPr lang="it-IT" sz="1067" i="1" spc="7" dirty="0">
              <a:solidFill>
                <a:srgbClr val="231F20"/>
              </a:solidFill>
              <a:latin typeface="Arial"/>
              <a:cs typeface="Arial"/>
            </a:endParaRPr>
          </a:p>
          <a:p>
            <a:pPr marL="16933" marR="6773">
              <a:lnSpc>
                <a:spcPct val="114700"/>
              </a:lnSpc>
              <a:spcBef>
                <a:spcPts val="127"/>
              </a:spcBef>
            </a:pPr>
            <a:r>
              <a:rPr lang="it-IT" sz="1067" i="1" spc="13" dirty="0">
                <a:solidFill>
                  <a:srgbClr val="231F20"/>
                </a:solidFill>
                <a:latin typeface="Arial"/>
                <a:cs typeface="Arial"/>
              </a:rPr>
              <a:t>C</a:t>
            </a:r>
            <a:r>
              <a:rPr sz="1067" i="1" spc="13" dirty="0" err="1">
                <a:solidFill>
                  <a:srgbClr val="231F20"/>
                </a:solidFill>
                <a:latin typeface="Arial"/>
                <a:cs typeface="Arial"/>
              </a:rPr>
              <a:t>ontrol</a:t>
            </a:r>
            <a:r>
              <a:rPr lang="it-IT" sz="1067" i="1" spc="13" dirty="0" err="1">
                <a:solidFill>
                  <a:srgbClr val="231F20"/>
                </a:solidFill>
                <a:latin typeface="Arial"/>
                <a:cs typeface="Arial"/>
              </a:rPr>
              <a:t>llo</a:t>
            </a:r>
            <a:r>
              <a:rPr lang="it-IT" sz="1067" i="1" spc="13" dirty="0">
                <a:solidFill>
                  <a:srgbClr val="231F20"/>
                </a:solidFill>
                <a:latin typeface="Arial"/>
                <a:cs typeface="Arial"/>
              </a:rPr>
              <a:t> dei sintomi e dei</a:t>
            </a:r>
            <a:r>
              <a:rPr sz="1067" i="1" spc="-27" dirty="0">
                <a:solidFill>
                  <a:srgbClr val="231F20"/>
                </a:solidFill>
                <a:latin typeface="Arial"/>
                <a:cs typeface="Arial"/>
              </a:rPr>
              <a:t> </a:t>
            </a:r>
            <a:r>
              <a:rPr lang="it-IT" sz="1067" i="1" spc="-27" dirty="0">
                <a:solidFill>
                  <a:srgbClr val="231F20"/>
                </a:solidFill>
                <a:latin typeface="Arial"/>
                <a:cs typeface="Arial"/>
              </a:rPr>
              <a:t>fattori di rischio </a:t>
            </a:r>
            <a:r>
              <a:rPr sz="1067" i="1" spc="13" dirty="0" err="1">
                <a:solidFill>
                  <a:srgbClr val="231F20"/>
                </a:solidFill>
                <a:latin typeface="Arial"/>
                <a:cs typeface="Arial"/>
              </a:rPr>
              <a:t>modifi</a:t>
            </a:r>
            <a:r>
              <a:rPr lang="it-IT" sz="1067" i="1" spc="13" dirty="0">
                <a:solidFill>
                  <a:srgbClr val="231F20"/>
                </a:solidFill>
                <a:latin typeface="Arial"/>
                <a:cs typeface="Arial"/>
              </a:rPr>
              <a:t>c</a:t>
            </a:r>
            <a:r>
              <a:rPr sz="1067" i="1" spc="13" dirty="0">
                <a:solidFill>
                  <a:srgbClr val="231F20"/>
                </a:solidFill>
                <a:latin typeface="Arial"/>
                <a:cs typeface="Arial"/>
              </a:rPr>
              <a:t>ab</a:t>
            </a:r>
            <a:r>
              <a:rPr lang="it-IT" sz="1067" i="1" spc="13" dirty="0">
                <a:solidFill>
                  <a:srgbClr val="231F20"/>
                </a:solidFill>
                <a:latin typeface="Arial"/>
                <a:cs typeface="Arial"/>
              </a:rPr>
              <a:t>ili</a:t>
            </a:r>
            <a:r>
              <a:rPr lang="it-IT" sz="1067" dirty="0">
                <a:solidFill>
                  <a:prstClr val="black"/>
                </a:solidFill>
                <a:latin typeface="Arial"/>
                <a:cs typeface="Arial"/>
              </a:rPr>
              <a:t> </a:t>
            </a:r>
            <a:r>
              <a:rPr sz="1067" i="1" spc="13" dirty="0">
                <a:solidFill>
                  <a:srgbClr val="231F20"/>
                </a:solidFill>
                <a:latin typeface="Arial"/>
                <a:cs typeface="Arial"/>
              </a:rPr>
              <a:t>(</a:t>
            </a:r>
            <a:r>
              <a:rPr sz="1067" i="1" spc="13" dirty="0" err="1">
                <a:solidFill>
                  <a:srgbClr val="231F20"/>
                </a:solidFill>
                <a:latin typeface="Arial"/>
                <a:cs typeface="Arial"/>
              </a:rPr>
              <a:t>inclu</a:t>
            </a:r>
            <a:r>
              <a:rPr lang="it-IT" sz="1067" i="1" spc="13" dirty="0">
                <a:solidFill>
                  <a:srgbClr val="231F20"/>
                </a:solidFill>
                <a:latin typeface="Arial"/>
                <a:cs typeface="Arial"/>
              </a:rPr>
              <a:t>sa la </a:t>
            </a:r>
            <a:r>
              <a:rPr sz="1067" i="1" spc="13" dirty="0">
                <a:solidFill>
                  <a:srgbClr val="231F20"/>
                </a:solidFill>
                <a:latin typeface="Arial"/>
                <a:cs typeface="Arial"/>
              </a:rPr>
              <a:t>fun</a:t>
            </a:r>
            <a:r>
              <a:rPr lang="it-IT" sz="1067" i="1" spc="13" dirty="0">
                <a:solidFill>
                  <a:srgbClr val="231F20"/>
                </a:solidFill>
                <a:latin typeface="Arial"/>
                <a:cs typeface="Arial"/>
              </a:rPr>
              <a:t>zione polmonare</a:t>
            </a:r>
            <a:r>
              <a:rPr sz="1067" i="1" spc="13" dirty="0">
                <a:solidFill>
                  <a:srgbClr val="231F20"/>
                </a:solidFill>
                <a:latin typeface="Arial"/>
                <a:cs typeface="Arial"/>
              </a:rPr>
              <a:t>)</a:t>
            </a:r>
            <a:endParaRPr sz="1067" dirty="0">
              <a:solidFill>
                <a:prstClr val="black"/>
              </a:solidFill>
              <a:latin typeface="Arial"/>
              <a:cs typeface="Arial"/>
            </a:endParaRPr>
          </a:p>
          <a:p>
            <a:pPr marL="16933">
              <a:spcBef>
                <a:spcPts val="173"/>
              </a:spcBef>
            </a:pPr>
            <a:r>
              <a:rPr sz="1067" i="1" spc="7" dirty="0" err="1">
                <a:solidFill>
                  <a:srgbClr val="231F20"/>
                </a:solidFill>
                <a:latin typeface="Arial"/>
                <a:cs typeface="Arial"/>
              </a:rPr>
              <a:t>Comorbi</a:t>
            </a:r>
            <a:r>
              <a:rPr lang="it-IT" sz="1067" i="1" spc="7" dirty="0" err="1">
                <a:solidFill>
                  <a:srgbClr val="231F20"/>
                </a:solidFill>
                <a:latin typeface="Arial"/>
                <a:cs typeface="Arial"/>
              </a:rPr>
              <a:t>dità</a:t>
            </a:r>
            <a:endParaRPr sz="1067" dirty="0">
              <a:solidFill>
                <a:prstClr val="black"/>
              </a:solidFill>
              <a:latin typeface="Arial"/>
              <a:cs typeface="Arial"/>
            </a:endParaRPr>
          </a:p>
          <a:p>
            <a:pPr marL="16933" marR="434329">
              <a:lnSpc>
                <a:spcPct val="114700"/>
              </a:lnSpc>
            </a:pPr>
            <a:r>
              <a:rPr lang="it-IT" sz="1067" i="1" spc="13" dirty="0">
                <a:solidFill>
                  <a:srgbClr val="231F20"/>
                </a:solidFill>
                <a:latin typeface="Arial"/>
                <a:cs typeface="Arial"/>
              </a:rPr>
              <a:t>Tecnica inalatoria</a:t>
            </a:r>
            <a:r>
              <a:rPr sz="1067" i="1" spc="13" dirty="0">
                <a:solidFill>
                  <a:srgbClr val="231F20"/>
                </a:solidFill>
                <a:latin typeface="Arial"/>
                <a:cs typeface="Arial"/>
              </a:rPr>
              <a:t> </a:t>
            </a:r>
            <a:r>
              <a:rPr sz="1067" i="1" spc="20" dirty="0">
                <a:solidFill>
                  <a:srgbClr val="231F20"/>
                </a:solidFill>
                <a:latin typeface="Arial"/>
                <a:cs typeface="Arial"/>
              </a:rPr>
              <a:t>&amp;</a:t>
            </a:r>
            <a:r>
              <a:rPr sz="1067" i="1" spc="-80" dirty="0">
                <a:solidFill>
                  <a:srgbClr val="231F20"/>
                </a:solidFill>
                <a:latin typeface="Arial"/>
                <a:cs typeface="Arial"/>
              </a:rPr>
              <a:t> </a:t>
            </a:r>
            <a:r>
              <a:rPr sz="1067" i="1" spc="7" dirty="0">
                <a:solidFill>
                  <a:srgbClr val="231F20"/>
                </a:solidFill>
                <a:latin typeface="Arial"/>
                <a:cs typeface="Arial"/>
              </a:rPr>
              <a:t>ad</a:t>
            </a:r>
            <a:r>
              <a:rPr lang="it-IT" sz="1067" i="1" spc="7" dirty="0" err="1">
                <a:solidFill>
                  <a:srgbClr val="231F20"/>
                </a:solidFill>
                <a:latin typeface="Arial"/>
                <a:cs typeface="Arial"/>
              </a:rPr>
              <a:t>erenza</a:t>
            </a:r>
            <a:r>
              <a:rPr sz="1067" i="1" spc="7" dirty="0">
                <a:solidFill>
                  <a:srgbClr val="231F20"/>
                </a:solidFill>
                <a:latin typeface="Arial"/>
                <a:cs typeface="Arial"/>
              </a:rPr>
              <a:t>  </a:t>
            </a:r>
            <a:endParaRPr lang="it-IT" sz="1067" i="1" spc="13" dirty="0">
              <a:solidFill>
                <a:srgbClr val="231F20"/>
              </a:solidFill>
              <a:latin typeface="Arial"/>
              <a:cs typeface="Arial"/>
            </a:endParaRPr>
          </a:p>
          <a:p>
            <a:pPr marL="16933" marR="434329">
              <a:lnSpc>
                <a:spcPct val="114700"/>
              </a:lnSpc>
            </a:pPr>
            <a:r>
              <a:rPr lang="it-IT" sz="1067" i="1" spc="13" dirty="0">
                <a:solidFill>
                  <a:srgbClr val="231F20"/>
                </a:solidFill>
                <a:latin typeface="Arial"/>
                <a:cs typeface="Arial"/>
              </a:rPr>
              <a:t>Aspettative del paziente</a:t>
            </a:r>
            <a:endParaRPr sz="1067" dirty="0">
              <a:solidFill>
                <a:prstClr val="black"/>
              </a:solidFill>
              <a:latin typeface="Arial"/>
              <a:cs typeface="Arial"/>
            </a:endParaRPr>
          </a:p>
        </p:txBody>
      </p:sp>
      <p:sp>
        <p:nvSpPr>
          <p:cNvPr id="20" name="object 27"/>
          <p:cNvSpPr txBox="1"/>
          <p:nvPr/>
        </p:nvSpPr>
        <p:spPr>
          <a:xfrm>
            <a:off x="7154519" y="2328281"/>
            <a:ext cx="2546566" cy="852370"/>
          </a:xfrm>
          <a:prstGeom prst="rect">
            <a:avLst/>
          </a:prstGeom>
        </p:spPr>
        <p:txBody>
          <a:bodyPr vert="horz" wrap="square" lIns="0" tIns="31327" rIns="0" bIns="0" rtlCol="0">
            <a:spAutoFit/>
          </a:bodyPr>
          <a:lstStyle/>
          <a:p>
            <a:pPr marL="16933" marR="241294">
              <a:lnSpc>
                <a:spcPts val="1147"/>
              </a:lnSpc>
              <a:spcBef>
                <a:spcPts val="247"/>
              </a:spcBef>
            </a:pPr>
            <a:r>
              <a:rPr sz="1067" i="1" spc="7" dirty="0">
                <a:solidFill>
                  <a:srgbClr val="231F20"/>
                </a:solidFill>
                <a:latin typeface="Arial"/>
                <a:cs typeface="Arial"/>
              </a:rPr>
              <a:t>T</a:t>
            </a:r>
            <a:r>
              <a:rPr lang="it-IT" sz="1067" i="1" spc="7" dirty="0" err="1">
                <a:solidFill>
                  <a:srgbClr val="231F20"/>
                </a:solidFill>
                <a:latin typeface="Arial"/>
                <a:cs typeface="Arial"/>
              </a:rPr>
              <a:t>rattamento</a:t>
            </a:r>
            <a:r>
              <a:rPr sz="1067" i="1" spc="7" dirty="0">
                <a:solidFill>
                  <a:srgbClr val="231F20"/>
                </a:solidFill>
                <a:latin typeface="Arial"/>
                <a:cs typeface="Arial"/>
              </a:rPr>
              <a:t> </a:t>
            </a:r>
            <a:r>
              <a:rPr lang="it-IT" sz="1067" i="1" spc="7" dirty="0">
                <a:solidFill>
                  <a:srgbClr val="231F20"/>
                </a:solidFill>
                <a:latin typeface="Arial"/>
                <a:cs typeface="Arial"/>
              </a:rPr>
              <a:t>dei fattori di rischio</a:t>
            </a:r>
            <a:r>
              <a:rPr sz="1067" i="1" spc="7" dirty="0">
                <a:solidFill>
                  <a:srgbClr val="231F20"/>
                </a:solidFill>
                <a:latin typeface="Arial"/>
                <a:cs typeface="Arial"/>
              </a:rPr>
              <a:t> </a:t>
            </a:r>
            <a:r>
              <a:rPr sz="1067" i="1" spc="13" dirty="0" err="1">
                <a:solidFill>
                  <a:srgbClr val="231F20"/>
                </a:solidFill>
                <a:latin typeface="Arial"/>
                <a:cs typeface="Arial"/>
              </a:rPr>
              <a:t>modifi</a:t>
            </a:r>
            <a:r>
              <a:rPr lang="it-IT" sz="1067" i="1" spc="13" dirty="0">
                <a:solidFill>
                  <a:srgbClr val="231F20"/>
                </a:solidFill>
                <a:latin typeface="Arial"/>
                <a:cs typeface="Arial"/>
              </a:rPr>
              <a:t>c</a:t>
            </a:r>
            <a:r>
              <a:rPr sz="1067" i="1" spc="13" dirty="0">
                <a:solidFill>
                  <a:srgbClr val="231F20"/>
                </a:solidFill>
                <a:latin typeface="Arial"/>
                <a:cs typeface="Arial"/>
              </a:rPr>
              <a:t>ab</a:t>
            </a:r>
            <a:r>
              <a:rPr lang="it-IT" sz="1067" i="1" spc="13" dirty="0">
                <a:solidFill>
                  <a:srgbClr val="231F20"/>
                </a:solidFill>
                <a:latin typeface="Arial"/>
                <a:cs typeface="Arial"/>
              </a:rPr>
              <a:t>i</a:t>
            </a:r>
            <a:r>
              <a:rPr sz="1067" i="1" spc="13" dirty="0">
                <a:solidFill>
                  <a:srgbClr val="231F20"/>
                </a:solidFill>
                <a:latin typeface="Arial"/>
                <a:cs typeface="Arial"/>
              </a:rPr>
              <a:t>l</a:t>
            </a:r>
            <a:r>
              <a:rPr lang="it-IT" sz="1067" i="1" spc="13" dirty="0">
                <a:solidFill>
                  <a:srgbClr val="231F20"/>
                </a:solidFill>
                <a:latin typeface="Arial"/>
                <a:cs typeface="Arial"/>
              </a:rPr>
              <a:t>i</a:t>
            </a:r>
            <a:r>
              <a:rPr lang="it-IT" sz="1067" i="1" spc="-80" dirty="0">
                <a:solidFill>
                  <a:srgbClr val="231F20"/>
                </a:solidFill>
                <a:latin typeface="Arial"/>
                <a:cs typeface="Arial"/>
              </a:rPr>
              <a:t> e delle</a:t>
            </a:r>
            <a:r>
              <a:rPr sz="1067" i="1" spc="-27" dirty="0">
                <a:solidFill>
                  <a:srgbClr val="231F20"/>
                </a:solidFill>
                <a:latin typeface="Arial"/>
                <a:cs typeface="Arial"/>
              </a:rPr>
              <a:t> </a:t>
            </a:r>
            <a:r>
              <a:rPr sz="1067" i="1" spc="13" dirty="0" err="1">
                <a:solidFill>
                  <a:srgbClr val="231F20"/>
                </a:solidFill>
                <a:latin typeface="Arial"/>
                <a:cs typeface="Arial"/>
              </a:rPr>
              <a:t>comorbi</a:t>
            </a:r>
            <a:r>
              <a:rPr lang="it-IT" sz="1067" i="1" spc="13" dirty="0" err="1">
                <a:solidFill>
                  <a:srgbClr val="231F20"/>
                </a:solidFill>
                <a:latin typeface="Arial"/>
                <a:cs typeface="Arial"/>
              </a:rPr>
              <a:t>dità</a:t>
            </a:r>
            <a:endParaRPr sz="1067" dirty="0">
              <a:solidFill>
                <a:prstClr val="black"/>
              </a:solidFill>
              <a:latin typeface="Arial"/>
              <a:cs typeface="Arial"/>
            </a:endParaRPr>
          </a:p>
          <a:p>
            <a:pPr marL="16933" marR="6773">
              <a:lnSpc>
                <a:spcPts val="1373"/>
              </a:lnSpc>
              <a:spcBef>
                <a:spcPts val="47"/>
              </a:spcBef>
            </a:pPr>
            <a:r>
              <a:rPr lang="it-IT" sz="1067" i="1" spc="7" dirty="0">
                <a:solidFill>
                  <a:srgbClr val="231F20"/>
                </a:solidFill>
                <a:latin typeface="Arial"/>
                <a:cs typeface="Arial"/>
              </a:rPr>
              <a:t>Strategie no</a:t>
            </a:r>
            <a:r>
              <a:rPr sz="1067" i="1" spc="7" dirty="0">
                <a:solidFill>
                  <a:srgbClr val="231F20"/>
                </a:solidFill>
                <a:latin typeface="Arial"/>
                <a:cs typeface="Arial"/>
              </a:rPr>
              <a:t>n-</a:t>
            </a:r>
            <a:r>
              <a:rPr lang="it-IT" sz="1067" i="1" spc="7" dirty="0">
                <a:solidFill>
                  <a:srgbClr val="231F20"/>
                </a:solidFill>
                <a:latin typeface="Arial"/>
                <a:cs typeface="Arial"/>
              </a:rPr>
              <a:t>f</a:t>
            </a:r>
            <a:r>
              <a:rPr sz="1067" i="1" spc="7" dirty="0" err="1">
                <a:solidFill>
                  <a:srgbClr val="231F20"/>
                </a:solidFill>
                <a:latin typeface="Arial"/>
                <a:cs typeface="Arial"/>
              </a:rPr>
              <a:t>armacologic</a:t>
            </a:r>
            <a:r>
              <a:rPr lang="it-IT" sz="1067" i="1" spc="7" dirty="0">
                <a:solidFill>
                  <a:srgbClr val="231F20"/>
                </a:solidFill>
                <a:latin typeface="Arial"/>
                <a:cs typeface="Arial"/>
              </a:rPr>
              <a:t>he</a:t>
            </a:r>
            <a:r>
              <a:rPr sz="1067" i="1" spc="7" dirty="0">
                <a:solidFill>
                  <a:srgbClr val="231F20"/>
                </a:solidFill>
                <a:latin typeface="Arial"/>
                <a:cs typeface="Arial"/>
              </a:rPr>
              <a:t> </a:t>
            </a:r>
            <a:endParaRPr lang="it-IT" sz="1067" i="1" spc="7" dirty="0">
              <a:solidFill>
                <a:srgbClr val="231F20"/>
              </a:solidFill>
              <a:latin typeface="Arial"/>
              <a:cs typeface="Arial"/>
            </a:endParaRPr>
          </a:p>
          <a:p>
            <a:pPr marL="16933" marR="6773">
              <a:lnSpc>
                <a:spcPts val="1373"/>
              </a:lnSpc>
              <a:spcBef>
                <a:spcPts val="47"/>
              </a:spcBef>
            </a:pPr>
            <a:r>
              <a:rPr sz="1067" i="1" spc="13" dirty="0">
                <a:solidFill>
                  <a:srgbClr val="231F20"/>
                </a:solidFill>
                <a:latin typeface="Arial"/>
                <a:cs typeface="Arial"/>
              </a:rPr>
              <a:t>Education</a:t>
            </a:r>
            <a:r>
              <a:rPr lang="it-IT" sz="1067" i="1" spc="13" dirty="0">
                <a:solidFill>
                  <a:srgbClr val="231F20"/>
                </a:solidFill>
                <a:latin typeface="Arial"/>
                <a:cs typeface="Arial"/>
              </a:rPr>
              <a:t>e</a:t>
            </a:r>
            <a:r>
              <a:rPr sz="1067" i="1" spc="13" dirty="0">
                <a:solidFill>
                  <a:srgbClr val="231F20"/>
                </a:solidFill>
                <a:latin typeface="Arial"/>
                <a:cs typeface="Arial"/>
              </a:rPr>
              <a:t> </a:t>
            </a:r>
            <a:r>
              <a:rPr sz="1067" i="1" spc="20" dirty="0">
                <a:solidFill>
                  <a:srgbClr val="231F20"/>
                </a:solidFill>
                <a:latin typeface="Arial"/>
                <a:cs typeface="Arial"/>
              </a:rPr>
              <a:t>&amp; </a:t>
            </a:r>
            <a:r>
              <a:rPr lang="it-IT" sz="1067" i="1" spc="20" dirty="0">
                <a:solidFill>
                  <a:srgbClr val="231F20"/>
                </a:solidFill>
                <a:latin typeface="Arial"/>
                <a:cs typeface="Arial"/>
              </a:rPr>
              <a:t>addestramento</a:t>
            </a:r>
            <a:endParaRPr lang="it-IT" sz="1067" i="1" spc="7" dirty="0">
              <a:solidFill>
                <a:srgbClr val="231F20"/>
              </a:solidFill>
              <a:latin typeface="Arial"/>
              <a:cs typeface="Arial"/>
            </a:endParaRPr>
          </a:p>
          <a:p>
            <a:pPr marL="16933" marR="6773">
              <a:lnSpc>
                <a:spcPts val="1373"/>
              </a:lnSpc>
              <a:spcBef>
                <a:spcPts val="47"/>
              </a:spcBef>
            </a:pPr>
            <a:r>
              <a:rPr lang="it-IT" sz="1067" i="1" spc="7" dirty="0">
                <a:solidFill>
                  <a:srgbClr val="231F20"/>
                </a:solidFill>
                <a:latin typeface="Arial"/>
                <a:cs typeface="Arial"/>
              </a:rPr>
              <a:t>Farmaci per l’</a:t>
            </a:r>
            <a:r>
              <a:rPr lang="it-IT" sz="1067" i="1" spc="13" dirty="0">
                <a:solidFill>
                  <a:srgbClr val="231F20"/>
                </a:solidFill>
                <a:latin typeface="Arial"/>
                <a:cs typeface="Arial"/>
              </a:rPr>
              <a:t>a</a:t>
            </a:r>
            <a:r>
              <a:rPr sz="1067" i="1" spc="13" dirty="0" err="1">
                <a:solidFill>
                  <a:srgbClr val="231F20"/>
                </a:solidFill>
                <a:latin typeface="Arial"/>
                <a:cs typeface="Arial"/>
              </a:rPr>
              <a:t>sma</a:t>
            </a:r>
            <a:endParaRPr sz="1067" dirty="0">
              <a:solidFill>
                <a:prstClr val="black"/>
              </a:solidFill>
              <a:latin typeface="Arial"/>
              <a:cs typeface="Arial"/>
            </a:endParaRPr>
          </a:p>
        </p:txBody>
      </p:sp>
      <p:sp>
        <p:nvSpPr>
          <p:cNvPr id="21" name="Rectangle 1"/>
          <p:cNvSpPr/>
          <p:nvPr/>
        </p:nvSpPr>
        <p:spPr>
          <a:xfrm>
            <a:off x="9066599" y="6651416"/>
            <a:ext cx="235321" cy="194990"/>
          </a:xfrm>
          <a:prstGeom prst="rect">
            <a:avLst/>
          </a:prstGeom>
        </p:spPr>
        <p:txBody>
          <a:bodyPr wrap="none">
            <a:spAutoFit/>
          </a:bodyPr>
          <a:lstStyle/>
          <a:p>
            <a:r>
              <a:rPr lang="en-US" sz="667" spc="20" dirty="0">
                <a:solidFill>
                  <a:srgbClr val="231F20"/>
                </a:solidFill>
                <a:latin typeface="Arial"/>
                <a:cs typeface="Arial"/>
              </a:rPr>
              <a:t>1</a:t>
            </a:r>
            <a:endParaRPr lang="en-US" sz="667" dirty="0">
              <a:solidFill>
                <a:prstClr val="black"/>
              </a:solidFill>
            </a:endParaRPr>
          </a:p>
        </p:txBody>
      </p:sp>
      <p:pic>
        <p:nvPicPr>
          <p:cNvPr id="22"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88340" y="242821"/>
            <a:ext cx="913707" cy="93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3"/>
          <p:cNvSpPr/>
          <p:nvPr/>
        </p:nvSpPr>
        <p:spPr>
          <a:xfrm>
            <a:off x="2691060" y="4136204"/>
            <a:ext cx="1008000" cy="528000"/>
          </a:xfrm>
          <a:prstGeom prst="rect">
            <a:avLst/>
          </a:prstGeom>
          <a:solidFill>
            <a:schemeClr val="bg1">
              <a:alpha val="4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solidFill>
                <a:prstClr val="white"/>
              </a:solidFill>
            </a:endParaRPr>
          </a:p>
        </p:txBody>
      </p:sp>
      <p:sp>
        <p:nvSpPr>
          <p:cNvPr id="24" name="Rectangle 23"/>
          <p:cNvSpPr>
            <a:spLocks/>
          </p:cNvSpPr>
          <p:nvPr/>
        </p:nvSpPr>
        <p:spPr bwMode="auto">
          <a:xfrm>
            <a:off x="90602" y="6661675"/>
            <a:ext cx="3701142" cy="184666"/>
          </a:xfrm>
          <a:prstGeom prst="rect">
            <a:avLst/>
          </a:prstGeom>
          <a:noFill/>
          <a:ln>
            <a:noFill/>
          </a:ln>
          <a:extLst/>
        </p:spPr>
        <p:txBody>
          <a:bodyPr wrap="non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200" dirty="0">
                <a:solidFill>
                  <a:prstClr val="black"/>
                </a:solidFill>
                <a:cs typeface="Arial" pitchFamily="34" charset="0"/>
                <a:sym typeface="Arial" pitchFamily="34" charset="0"/>
              </a:rPr>
              <a:t>© Global Initiative for Asthma, www.ginasthma.org</a:t>
            </a:r>
          </a:p>
        </p:txBody>
      </p:sp>
      <p:sp>
        <p:nvSpPr>
          <p:cNvPr id="25" name="Rectangle 37"/>
          <p:cNvSpPr/>
          <p:nvPr/>
        </p:nvSpPr>
        <p:spPr>
          <a:xfrm>
            <a:off x="2692200" y="4828996"/>
            <a:ext cx="1056000" cy="480000"/>
          </a:xfrm>
          <a:prstGeom prst="rect">
            <a:avLst/>
          </a:prstGeom>
          <a:solidFill>
            <a:schemeClr val="bg1">
              <a:alpha val="4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solidFill>
                <a:prstClr val="white"/>
              </a:solidFill>
            </a:endParaRPr>
          </a:p>
        </p:txBody>
      </p:sp>
      <p:sp>
        <p:nvSpPr>
          <p:cNvPr id="26" name="object 8"/>
          <p:cNvSpPr txBox="1"/>
          <p:nvPr/>
        </p:nvSpPr>
        <p:spPr>
          <a:xfrm>
            <a:off x="2589123" y="3757240"/>
            <a:ext cx="1301938" cy="954963"/>
          </a:xfrm>
          <a:prstGeom prst="rect">
            <a:avLst/>
          </a:prstGeom>
        </p:spPr>
        <p:txBody>
          <a:bodyPr vert="horz" wrap="square" lIns="0" tIns="21167" rIns="0" bIns="0" rtlCol="0">
            <a:spAutoFit/>
          </a:bodyPr>
          <a:lstStyle/>
          <a:p>
            <a:pPr marL="16933">
              <a:spcBef>
                <a:spcPts val="167"/>
              </a:spcBef>
            </a:pPr>
            <a:r>
              <a:rPr sz="1200" spc="13" dirty="0">
                <a:solidFill>
                  <a:srgbClr val="58595B"/>
                </a:solidFill>
                <a:latin typeface="Arial Black"/>
                <a:cs typeface="Arial Black"/>
              </a:rPr>
              <a:t>STEP</a:t>
            </a:r>
            <a:r>
              <a:rPr sz="1200" spc="-7" dirty="0">
                <a:solidFill>
                  <a:srgbClr val="58595B"/>
                </a:solidFill>
                <a:latin typeface="Arial Black"/>
                <a:cs typeface="Arial Black"/>
              </a:rPr>
              <a:t> </a:t>
            </a:r>
            <a:r>
              <a:rPr sz="1200" spc="20" dirty="0">
                <a:solidFill>
                  <a:srgbClr val="58595B"/>
                </a:solidFill>
                <a:latin typeface="Arial Black"/>
                <a:cs typeface="Arial Black"/>
              </a:rPr>
              <a:t>1</a:t>
            </a:r>
            <a:endParaRPr lang="it-IT" sz="1200" spc="20" dirty="0">
              <a:solidFill>
                <a:srgbClr val="58595B"/>
              </a:solidFill>
              <a:latin typeface="Arial Black"/>
              <a:cs typeface="Arial Black"/>
            </a:endParaRPr>
          </a:p>
          <a:p>
            <a:pPr marL="16933">
              <a:spcBef>
                <a:spcPts val="167"/>
              </a:spcBef>
            </a:pPr>
            <a:endParaRPr sz="1200" dirty="0">
              <a:solidFill>
                <a:prstClr val="black"/>
              </a:solidFill>
              <a:latin typeface="Arial Black"/>
              <a:cs typeface="Arial Black"/>
            </a:endParaRPr>
          </a:p>
          <a:p>
            <a:pPr marL="16933">
              <a:lnSpc>
                <a:spcPts val="1413"/>
              </a:lnSpc>
            </a:pPr>
            <a:r>
              <a:rPr lang="it-IT" sz="1267" dirty="0">
                <a:solidFill>
                  <a:srgbClr val="231F20"/>
                </a:solidFill>
                <a:latin typeface="Arial"/>
                <a:cs typeface="Arial"/>
              </a:rPr>
              <a:t>ICS</a:t>
            </a:r>
            <a:r>
              <a:rPr sz="1267" dirty="0">
                <a:solidFill>
                  <a:srgbClr val="231F20"/>
                </a:solidFill>
                <a:latin typeface="Arial"/>
                <a:cs typeface="Arial"/>
              </a:rPr>
              <a:t>-formoterol</a:t>
            </a:r>
            <a:r>
              <a:rPr lang="it-IT" sz="1267" dirty="0">
                <a:solidFill>
                  <a:srgbClr val="231F20"/>
                </a:solidFill>
                <a:latin typeface="Arial"/>
                <a:cs typeface="Arial"/>
              </a:rPr>
              <a:t>o a basse dosi, al bisogno</a:t>
            </a:r>
            <a:r>
              <a:rPr sz="1267" spc="-40" dirty="0">
                <a:solidFill>
                  <a:srgbClr val="231F20"/>
                </a:solidFill>
                <a:latin typeface="Arial"/>
                <a:cs typeface="Arial"/>
              </a:rPr>
              <a:t> </a:t>
            </a:r>
            <a:r>
              <a:rPr sz="1333" spc="13" dirty="0">
                <a:solidFill>
                  <a:srgbClr val="231F20"/>
                </a:solidFill>
                <a:latin typeface="Arial"/>
                <a:cs typeface="Arial"/>
              </a:rPr>
              <a:t>*</a:t>
            </a:r>
            <a:endParaRPr sz="1333" dirty="0">
              <a:solidFill>
                <a:prstClr val="black"/>
              </a:solidFill>
              <a:latin typeface="Arial"/>
              <a:cs typeface="Arial"/>
            </a:endParaRPr>
          </a:p>
        </p:txBody>
      </p:sp>
      <p:sp>
        <p:nvSpPr>
          <p:cNvPr id="27" name="object 12"/>
          <p:cNvSpPr txBox="1"/>
          <p:nvPr/>
        </p:nvSpPr>
        <p:spPr>
          <a:xfrm>
            <a:off x="2627912" y="4812278"/>
            <a:ext cx="1152000" cy="776965"/>
          </a:xfrm>
          <a:prstGeom prst="rect">
            <a:avLst/>
          </a:prstGeom>
        </p:spPr>
        <p:txBody>
          <a:bodyPr vert="horz" wrap="square" lIns="0" tIns="16087" rIns="0" bIns="0" rtlCol="0">
            <a:spAutoFit/>
          </a:bodyPr>
          <a:lstStyle/>
          <a:p>
            <a:pPr marL="16933" marR="6773">
              <a:lnSpc>
                <a:spcPct val="103200"/>
              </a:lnSpc>
              <a:spcBef>
                <a:spcPts val="127"/>
              </a:spcBef>
            </a:pPr>
            <a:r>
              <a:rPr lang="it-IT" sz="1200" i="1" spc="13" dirty="0">
                <a:solidFill>
                  <a:srgbClr val="231F20"/>
                </a:solidFill>
                <a:latin typeface="Arial"/>
                <a:cs typeface="Arial"/>
              </a:rPr>
              <a:t>ICS</a:t>
            </a:r>
            <a:r>
              <a:rPr sz="1200" i="1" spc="13" dirty="0">
                <a:solidFill>
                  <a:srgbClr val="231F20"/>
                </a:solidFill>
                <a:latin typeface="Arial"/>
                <a:cs typeface="Arial"/>
              </a:rPr>
              <a:t> </a:t>
            </a:r>
            <a:r>
              <a:rPr lang="it-IT" sz="1200" i="1" spc="13" dirty="0">
                <a:solidFill>
                  <a:srgbClr val="231F20"/>
                </a:solidFill>
                <a:latin typeface="Arial"/>
                <a:cs typeface="Arial"/>
              </a:rPr>
              <a:t>a basse dosi</a:t>
            </a:r>
            <a:r>
              <a:rPr lang="en-AU" sz="1200" i="1" spc="13" dirty="0">
                <a:solidFill>
                  <a:srgbClr val="231F20"/>
                </a:solidFill>
                <a:latin typeface="Arial"/>
                <a:cs typeface="Arial"/>
              </a:rPr>
              <a:t> </a:t>
            </a:r>
            <a:r>
              <a:rPr lang="en-AU" sz="1200" i="1" spc="7" dirty="0" err="1">
                <a:solidFill>
                  <a:srgbClr val="231F20"/>
                </a:solidFill>
                <a:latin typeface="Arial"/>
                <a:cs typeface="Arial"/>
              </a:rPr>
              <a:t>ogni</a:t>
            </a:r>
            <a:r>
              <a:rPr lang="en-AU" sz="1200" i="1" spc="7" dirty="0">
                <a:solidFill>
                  <a:srgbClr val="231F20"/>
                </a:solidFill>
                <a:latin typeface="Arial"/>
                <a:cs typeface="Arial"/>
              </a:rPr>
              <a:t> </a:t>
            </a:r>
            <a:r>
              <a:rPr lang="en-AU" sz="1200" i="1" spc="7" dirty="0" err="1">
                <a:solidFill>
                  <a:srgbClr val="231F20"/>
                </a:solidFill>
                <a:latin typeface="Arial"/>
                <a:cs typeface="Arial"/>
              </a:rPr>
              <a:t>volta</a:t>
            </a:r>
            <a:r>
              <a:rPr sz="1200" i="1" spc="7" dirty="0">
                <a:solidFill>
                  <a:srgbClr val="231F20"/>
                </a:solidFill>
                <a:latin typeface="Arial"/>
                <a:cs typeface="Arial"/>
              </a:rPr>
              <a:t>  </a:t>
            </a:r>
            <a:r>
              <a:rPr lang="it-IT" sz="1200" i="1" spc="20" dirty="0">
                <a:solidFill>
                  <a:srgbClr val="231F20"/>
                </a:solidFill>
                <a:latin typeface="Arial"/>
                <a:cs typeface="Arial"/>
              </a:rPr>
              <a:t>che si usi il SABA</a:t>
            </a:r>
            <a:r>
              <a:rPr sz="1000" spc="13" dirty="0">
                <a:solidFill>
                  <a:srgbClr val="231F20"/>
                </a:solidFill>
                <a:latin typeface="Arial"/>
                <a:cs typeface="Arial"/>
              </a:rPr>
              <a:t>†</a:t>
            </a:r>
            <a:endParaRPr sz="1000" dirty="0">
              <a:solidFill>
                <a:prstClr val="black"/>
              </a:solidFill>
              <a:latin typeface="Arial"/>
              <a:cs typeface="Arial"/>
            </a:endParaRPr>
          </a:p>
        </p:txBody>
      </p:sp>
      <p:sp>
        <p:nvSpPr>
          <p:cNvPr id="29" name="object 24"/>
          <p:cNvSpPr txBox="1"/>
          <p:nvPr/>
        </p:nvSpPr>
        <p:spPr>
          <a:xfrm>
            <a:off x="7668347" y="6148132"/>
            <a:ext cx="4464495" cy="716179"/>
          </a:xfrm>
          <a:prstGeom prst="rect">
            <a:avLst/>
          </a:prstGeom>
        </p:spPr>
        <p:txBody>
          <a:bodyPr vert="horz" wrap="square" lIns="0" tIns="18627" rIns="0" bIns="0" rtlCol="0">
            <a:spAutoFit/>
          </a:bodyPr>
          <a:lstStyle/>
          <a:p>
            <a:pPr marL="147315" marR="6773" indent="-131230">
              <a:spcBef>
                <a:spcPts val="147"/>
              </a:spcBef>
            </a:pPr>
            <a:r>
              <a:rPr sz="1067" spc="7" dirty="0">
                <a:solidFill>
                  <a:srgbClr val="231F20"/>
                </a:solidFill>
                <a:latin typeface="Arial"/>
                <a:cs typeface="Arial"/>
              </a:rPr>
              <a:t>‡ </a:t>
            </a:r>
            <a:r>
              <a:rPr lang="it-IT" sz="1133" spc="20" dirty="0">
                <a:solidFill>
                  <a:srgbClr val="231F20"/>
                </a:solidFill>
                <a:latin typeface="Arial"/>
                <a:cs typeface="Arial"/>
              </a:rPr>
              <a:t>ICS</a:t>
            </a:r>
            <a:r>
              <a:rPr sz="1133" spc="20" dirty="0">
                <a:solidFill>
                  <a:srgbClr val="231F20"/>
                </a:solidFill>
                <a:latin typeface="Arial"/>
                <a:cs typeface="Arial"/>
              </a:rPr>
              <a:t>-form</a:t>
            </a:r>
            <a:r>
              <a:rPr lang="it-IT" sz="1133" spc="20" dirty="0" err="1">
                <a:solidFill>
                  <a:srgbClr val="231F20"/>
                </a:solidFill>
                <a:latin typeface="Arial"/>
                <a:cs typeface="Arial"/>
              </a:rPr>
              <a:t>oterolo</a:t>
            </a:r>
            <a:r>
              <a:rPr sz="1133" spc="20" dirty="0">
                <a:solidFill>
                  <a:srgbClr val="231F20"/>
                </a:solidFill>
                <a:latin typeface="Arial"/>
                <a:cs typeface="Arial"/>
              </a:rPr>
              <a:t> </a:t>
            </a:r>
            <a:r>
              <a:rPr lang="it-IT" sz="1133" spc="7" dirty="0">
                <a:solidFill>
                  <a:srgbClr val="231F20"/>
                </a:solidFill>
                <a:latin typeface="Arial"/>
                <a:cs typeface="Arial"/>
              </a:rPr>
              <a:t>è da usare al bisogno solo </a:t>
            </a:r>
            <a:r>
              <a:rPr lang="it-IT" sz="1133" spc="20" dirty="0">
                <a:solidFill>
                  <a:srgbClr val="231F20"/>
                </a:solidFill>
                <a:latin typeface="Arial"/>
                <a:cs typeface="Arial"/>
              </a:rPr>
              <a:t>nell’ambito della strategia SMART/MART</a:t>
            </a:r>
            <a:endParaRPr sz="1133" dirty="0">
              <a:solidFill>
                <a:prstClr val="black"/>
              </a:solidFill>
              <a:latin typeface="Arial"/>
              <a:cs typeface="Arial"/>
            </a:endParaRPr>
          </a:p>
          <a:p>
            <a:pPr marL="116414" indent="-99482">
              <a:spcBef>
                <a:spcPts val="47"/>
              </a:spcBef>
            </a:pPr>
            <a:r>
              <a:rPr sz="1067" spc="20" dirty="0">
                <a:solidFill>
                  <a:srgbClr val="231F20"/>
                </a:solidFill>
                <a:latin typeface="Arial"/>
                <a:cs typeface="Arial"/>
              </a:rPr>
              <a:t># </a:t>
            </a:r>
            <a:r>
              <a:rPr sz="1133" spc="13" dirty="0">
                <a:solidFill>
                  <a:srgbClr val="231F20"/>
                </a:solidFill>
                <a:latin typeface="Arial"/>
                <a:cs typeface="Arial"/>
              </a:rPr>
              <a:t>Consider</a:t>
            </a:r>
            <a:r>
              <a:rPr lang="it-IT" sz="1133" spc="13" dirty="0">
                <a:solidFill>
                  <a:srgbClr val="231F20"/>
                </a:solidFill>
                <a:latin typeface="Arial"/>
                <a:cs typeface="Arial"/>
              </a:rPr>
              <a:t>are l’aggiunta di </a:t>
            </a:r>
            <a:r>
              <a:rPr sz="1133" spc="27" dirty="0">
                <a:solidFill>
                  <a:srgbClr val="231F20"/>
                </a:solidFill>
                <a:latin typeface="Arial"/>
                <a:cs typeface="Arial"/>
              </a:rPr>
              <a:t>HDM </a:t>
            </a:r>
            <a:r>
              <a:rPr sz="1133" spc="20" dirty="0">
                <a:solidFill>
                  <a:srgbClr val="231F20"/>
                </a:solidFill>
                <a:latin typeface="Arial"/>
                <a:cs typeface="Arial"/>
              </a:rPr>
              <a:t>SLIT </a:t>
            </a:r>
            <a:r>
              <a:rPr lang="it-IT" sz="1133" spc="13" dirty="0">
                <a:solidFill>
                  <a:srgbClr val="231F20"/>
                </a:solidFill>
                <a:latin typeface="Arial"/>
                <a:cs typeface="Arial"/>
              </a:rPr>
              <a:t>per pazienti</a:t>
            </a:r>
            <a:r>
              <a:rPr sz="1133" spc="13" dirty="0">
                <a:solidFill>
                  <a:srgbClr val="231F20"/>
                </a:solidFill>
                <a:latin typeface="Arial"/>
                <a:cs typeface="Arial"/>
              </a:rPr>
              <a:t> </a:t>
            </a:r>
            <a:r>
              <a:rPr lang="it-IT" sz="1133" spc="7" dirty="0">
                <a:solidFill>
                  <a:srgbClr val="231F20"/>
                </a:solidFill>
                <a:latin typeface="Arial"/>
                <a:cs typeface="Arial"/>
              </a:rPr>
              <a:t>allergici ad acari, con</a:t>
            </a:r>
            <a:r>
              <a:rPr sz="1133" spc="-67" dirty="0">
                <a:solidFill>
                  <a:srgbClr val="231F20"/>
                </a:solidFill>
                <a:latin typeface="Arial"/>
                <a:cs typeface="Arial"/>
              </a:rPr>
              <a:t> </a:t>
            </a:r>
            <a:r>
              <a:rPr sz="1133" spc="20" dirty="0">
                <a:solidFill>
                  <a:srgbClr val="231F20"/>
                </a:solidFill>
                <a:latin typeface="Arial"/>
                <a:cs typeface="Arial"/>
              </a:rPr>
              <a:t>r</a:t>
            </a:r>
            <a:r>
              <a:rPr lang="it-IT" sz="1133" spc="20" dirty="0" err="1">
                <a:solidFill>
                  <a:srgbClr val="231F20"/>
                </a:solidFill>
                <a:latin typeface="Arial"/>
                <a:cs typeface="Arial"/>
              </a:rPr>
              <a:t>inite</a:t>
            </a:r>
            <a:r>
              <a:rPr lang="it-IT" sz="1133" spc="20" dirty="0">
                <a:solidFill>
                  <a:srgbClr val="231F20"/>
                </a:solidFill>
                <a:latin typeface="Arial"/>
                <a:cs typeface="Arial"/>
              </a:rPr>
              <a:t> allergica</a:t>
            </a:r>
            <a:r>
              <a:rPr sz="1133" spc="20" dirty="0">
                <a:solidFill>
                  <a:srgbClr val="231F20"/>
                </a:solidFill>
                <a:latin typeface="Arial"/>
                <a:cs typeface="Arial"/>
              </a:rPr>
              <a:t> </a:t>
            </a:r>
            <a:r>
              <a:rPr lang="it-IT" sz="1133" spc="20" dirty="0">
                <a:solidFill>
                  <a:srgbClr val="231F20"/>
                </a:solidFill>
                <a:latin typeface="Arial"/>
                <a:cs typeface="Arial"/>
              </a:rPr>
              <a:t>e</a:t>
            </a:r>
            <a:r>
              <a:rPr sz="1133" spc="20" dirty="0">
                <a:solidFill>
                  <a:srgbClr val="231F20"/>
                </a:solidFill>
                <a:latin typeface="Arial"/>
                <a:cs typeface="Arial"/>
              </a:rPr>
              <a:t> </a:t>
            </a:r>
            <a:r>
              <a:rPr sz="1133" spc="29" dirty="0">
                <a:solidFill>
                  <a:srgbClr val="231F20"/>
                </a:solidFill>
                <a:latin typeface="Arial"/>
                <a:cs typeface="Arial"/>
              </a:rPr>
              <a:t>FEV</a:t>
            </a:r>
            <a:r>
              <a:rPr lang="en-AU" sz="1133" spc="20" dirty="0">
                <a:solidFill>
                  <a:srgbClr val="231F20"/>
                </a:solidFill>
                <a:latin typeface="Arial"/>
                <a:cs typeface="Arial"/>
              </a:rPr>
              <a:t> </a:t>
            </a:r>
            <a:r>
              <a:rPr sz="1133" spc="20" dirty="0">
                <a:solidFill>
                  <a:srgbClr val="231F20"/>
                </a:solidFill>
                <a:latin typeface="Arial"/>
                <a:cs typeface="Arial"/>
              </a:rPr>
              <a:t> </a:t>
            </a:r>
            <a:r>
              <a:rPr sz="1133" spc="40" dirty="0">
                <a:solidFill>
                  <a:srgbClr val="231F20"/>
                </a:solidFill>
                <a:latin typeface="Arial"/>
                <a:cs typeface="Arial"/>
              </a:rPr>
              <a:t>&gt;70%</a:t>
            </a:r>
            <a:r>
              <a:rPr sz="1133" spc="-180" dirty="0">
                <a:solidFill>
                  <a:srgbClr val="231F20"/>
                </a:solidFill>
                <a:latin typeface="Arial"/>
                <a:cs typeface="Arial"/>
              </a:rPr>
              <a:t> </a:t>
            </a:r>
            <a:r>
              <a:rPr sz="1133" spc="9" dirty="0" err="1">
                <a:solidFill>
                  <a:srgbClr val="231F20"/>
                </a:solidFill>
                <a:latin typeface="Arial"/>
                <a:cs typeface="Arial"/>
              </a:rPr>
              <a:t>pred</a:t>
            </a:r>
            <a:r>
              <a:rPr lang="it-IT" sz="1133" spc="9" dirty="0">
                <a:solidFill>
                  <a:srgbClr val="231F20"/>
                </a:solidFill>
                <a:latin typeface="Arial"/>
                <a:cs typeface="Arial"/>
              </a:rPr>
              <a:t>.</a:t>
            </a:r>
            <a:endParaRPr sz="1133" dirty="0">
              <a:solidFill>
                <a:prstClr val="black"/>
              </a:solidFill>
              <a:latin typeface="Arial"/>
              <a:cs typeface="Arial"/>
            </a:endParaRPr>
          </a:p>
        </p:txBody>
      </p:sp>
      <p:sp>
        <p:nvSpPr>
          <p:cNvPr id="30" name="object 4"/>
          <p:cNvSpPr txBox="1"/>
          <p:nvPr/>
        </p:nvSpPr>
        <p:spPr>
          <a:xfrm>
            <a:off x="888443" y="3774804"/>
            <a:ext cx="1786132" cy="887958"/>
          </a:xfrm>
          <a:prstGeom prst="rect">
            <a:avLst/>
          </a:prstGeom>
        </p:spPr>
        <p:txBody>
          <a:bodyPr vert="horz" wrap="square" lIns="0" tIns="16087" rIns="0" bIns="0" rtlCol="0">
            <a:spAutoFit/>
          </a:bodyPr>
          <a:lstStyle/>
          <a:p>
            <a:pPr marL="16933" marR="445336">
              <a:lnSpc>
                <a:spcPct val="103200"/>
              </a:lnSpc>
              <a:spcBef>
                <a:spcPts val="127"/>
              </a:spcBef>
            </a:pPr>
            <a:r>
              <a:rPr lang="it-IT" sz="1050" spc="13" dirty="0">
                <a:solidFill>
                  <a:srgbClr val="F89A3A"/>
                </a:solidFill>
                <a:latin typeface="Arial Black"/>
                <a:cs typeface="Arial Black"/>
              </a:rPr>
              <a:t>FARMACI PER IL CONTROLLO</a:t>
            </a:r>
            <a:endParaRPr sz="1050" dirty="0">
              <a:solidFill>
                <a:prstClr val="black"/>
              </a:solidFill>
              <a:latin typeface="Arial Black"/>
              <a:cs typeface="Arial Black"/>
            </a:endParaRPr>
          </a:p>
          <a:p>
            <a:pPr marL="16933" marR="6773">
              <a:lnSpc>
                <a:spcPct val="103200"/>
              </a:lnSpc>
            </a:pPr>
            <a:r>
              <a:rPr lang="it-IT" sz="1133" spc="13" dirty="0">
                <a:solidFill>
                  <a:srgbClr val="231F20"/>
                </a:solidFill>
                <a:latin typeface="Arial"/>
                <a:cs typeface="Arial"/>
              </a:rPr>
              <a:t>Per prevenire le riacutizzazioni </a:t>
            </a:r>
            <a:r>
              <a:rPr lang="it-IT" sz="1133" spc="7" dirty="0">
                <a:solidFill>
                  <a:srgbClr val="231F20"/>
                </a:solidFill>
                <a:latin typeface="Arial"/>
                <a:cs typeface="Arial"/>
              </a:rPr>
              <a:t>e </a:t>
            </a:r>
            <a:r>
              <a:rPr sz="1133" spc="13" dirty="0">
                <a:solidFill>
                  <a:srgbClr val="231F20"/>
                </a:solidFill>
                <a:latin typeface="Arial"/>
                <a:cs typeface="Arial"/>
              </a:rPr>
              <a:t>control</a:t>
            </a:r>
            <a:r>
              <a:rPr lang="it-IT" sz="1133" spc="13" dirty="0">
                <a:solidFill>
                  <a:srgbClr val="231F20"/>
                </a:solidFill>
                <a:latin typeface="Arial"/>
                <a:cs typeface="Arial"/>
              </a:rPr>
              <a:t>lare</a:t>
            </a:r>
            <a:r>
              <a:rPr sz="1133" spc="-33" dirty="0">
                <a:solidFill>
                  <a:srgbClr val="231F20"/>
                </a:solidFill>
                <a:latin typeface="Arial"/>
                <a:cs typeface="Arial"/>
              </a:rPr>
              <a:t> </a:t>
            </a:r>
            <a:r>
              <a:rPr lang="it-IT" sz="1133" spc="13" dirty="0">
                <a:solidFill>
                  <a:srgbClr val="231F20"/>
                </a:solidFill>
                <a:latin typeface="Arial"/>
                <a:cs typeface="Arial"/>
              </a:rPr>
              <a:t>i sintomi</a:t>
            </a:r>
            <a:endParaRPr sz="1133" dirty="0">
              <a:solidFill>
                <a:prstClr val="black"/>
              </a:solidFill>
              <a:latin typeface="Arial"/>
              <a:cs typeface="Arial"/>
            </a:endParaRPr>
          </a:p>
        </p:txBody>
      </p:sp>
      <p:sp>
        <p:nvSpPr>
          <p:cNvPr id="31" name="object 5"/>
          <p:cNvSpPr txBox="1"/>
          <p:nvPr/>
        </p:nvSpPr>
        <p:spPr>
          <a:xfrm>
            <a:off x="179512" y="4784655"/>
            <a:ext cx="1872208" cy="172697"/>
          </a:xfrm>
          <a:prstGeom prst="rect">
            <a:avLst/>
          </a:prstGeom>
        </p:spPr>
        <p:txBody>
          <a:bodyPr vert="horz" wrap="square" lIns="0" tIns="31327" rIns="0" bIns="0" rtlCol="0">
            <a:spAutoFit/>
          </a:bodyPr>
          <a:lstStyle/>
          <a:p>
            <a:pPr marL="16933" marR="6773" indent="669695" algn="just">
              <a:lnSpc>
                <a:spcPts val="1147"/>
              </a:lnSpc>
              <a:spcBef>
                <a:spcPts val="247"/>
              </a:spcBef>
            </a:pPr>
            <a:r>
              <a:rPr lang="it-IT" sz="1100" dirty="0">
                <a:solidFill>
                  <a:prstClr val="black"/>
                </a:solidFill>
                <a:latin typeface="Arial"/>
                <a:cs typeface="Arial"/>
              </a:rPr>
              <a:t> Altre opzioni</a:t>
            </a:r>
            <a:endParaRPr sz="1100" dirty="0">
              <a:solidFill>
                <a:prstClr val="black"/>
              </a:solidFill>
              <a:latin typeface="Arial"/>
              <a:cs typeface="Arial"/>
            </a:endParaRPr>
          </a:p>
        </p:txBody>
      </p:sp>
      <p:sp>
        <p:nvSpPr>
          <p:cNvPr id="32" name="object 6"/>
          <p:cNvSpPr txBox="1"/>
          <p:nvPr/>
        </p:nvSpPr>
        <p:spPr>
          <a:xfrm>
            <a:off x="323528" y="5908837"/>
            <a:ext cx="1529726" cy="172697"/>
          </a:xfrm>
          <a:prstGeom prst="rect">
            <a:avLst/>
          </a:prstGeom>
        </p:spPr>
        <p:txBody>
          <a:bodyPr vert="horz" wrap="square" lIns="0" tIns="31327" rIns="0" bIns="0" rtlCol="0">
            <a:spAutoFit/>
          </a:bodyPr>
          <a:lstStyle/>
          <a:p>
            <a:pPr marL="16933" marR="6773" indent="495288">
              <a:lnSpc>
                <a:spcPts val="1147"/>
              </a:lnSpc>
              <a:spcBef>
                <a:spcPts val="247"/>
              </a:spcBef>
            </a:pPr>
            <a:r>
              <a:rPr lang="it-IT" sz="1100" spc="13" dirty="0">
                <a:solidFill>
                  <a:srgbClr val="231F20"/>
                </a:solidFill>
                <a:latin typeface="Arial"/>
                <a:cs typeface="Arial"/>
              </a:rPr>
              <a:t> Altre opzioni</a:t>
            </a:r>
            <a:endParaRPr sz="1100" dirty="0">
              <a:solidFill>
                <a:prstClr val="black"/>
              </a:solidFill>
              <a:latin typeface="Arial"/>
              <a:cs typeface="Arial"/>
            </a:endParaRPr>
          </a:p>
        </p:txBody>
      </p:sp>
      <p:sp>
        <p:nvSpPr>
          <p:cNvPr id="33" name="object 7"/>
          <p:cNvSpPr txBox="1"/>
          <p:nvPr/>
        </p:nvSpPr>
        <p:spPr>
          <a:xfrm>
            <a:off x="888443" y="5481941"/>
            <a:ext cx="1700680" cy="301579"/>
          </a:xfrm>
          <a:prstGeom prst="rect">
            <a:avLst/>
          </a:prstGeom>
        </p:spPr>
        <p:txBody>
          <a:bodyPr vert="horz" wrap="square" lIns="0" tIns="16087" rIns="0" bIns="0" rtlCol="0">
            <a:spAutoFit/>
          </a:bodyPr>
          <a:lstStyle/>
          <a:p>
            <a:pPr marL="16933" marR="6773">
              <a:lnSpc>
                <a:spcPct val="103200"/>
              </a:lnSpc>
              <a:spcBef>
                <a:spcPts val="127"/>
              </a:spcBef>
            </a:pPr>
            <a:r>
              <a:rPr lang="it-IT" sz="900" spc="13" dirty="0">
                <a:solidFill>
                  <a:srgbClr val="0078AC"/>
                </a:solidFill>
                <a:latin typeface="Arial Black"/>
                <a:cs typeface="Arial Black"/>
              </a:rPr>
              <a:t>FARMACI PER IL SOLLIEVO DEI SINTOMI</a:t>
            </a:r>
            <a:endParaRPr sz="900" dirty="0">
              <a:solidFill>
                <a:prstClr val="black"/>
              </a:solidFill>
              <a:latin typeface="Arial Black"/>
              <a:cs typeface="Arial Black"/>
            </a:endParaRPr>
          </a:p>
        </p:txBody>
      </p:sp>
      <p:sp>
        <p:nvSpPr>
          <p:cNvPr id="34" name="object 21"/>
          <p:cNvSpPr txBox="1"/>
          <p:nvPr/>
        </p:nvSpPr>
        <p:spPr>
          <a:xfrm>
            <a:off x="888445" y="216545"/>
            <a:ext cx="3579707" cy="486394"/>
          </a:xfrm>
          <a:prstGeom prst="rect">
            <a:avLst/>
          </a:prstGeom>
        </p:spPr>
        <p:txBody>
          <a:bodyPr vert="horz" wrap="square" lIns="0" tIns="22013" rIns="0" bIns="0" rtlCol="0">
            <a:spAutoFit/>
          </a:bodyPr>
          <a:lstStyle/>
          <a:p>
            <a:pPr marL="16933">
              <a:spcBef>
                <a:spcPts val="173"/>
              </a:spcBef>
            </a:pPr>
            <a:endParaRPr sz="1333" dirty="0">
              <a:solidFill>
                <a:prstClr val="black"/>
              </a:solidFill>
              <a:latin typeface="Arial"/>
              <a:cs typeface="Arial"/>
            </a:endParaRPr>
          </a:p>
          <a:p>
            <a:pPr marL="16933">
              <a:spcBef>
                <a:spcPts val="60"/>
              </a:spcBef>
            </a:pPr>
            <a:r>
              <a:rPr sz="1600" dirty="0">
                <a:solidFill>
                  <a:srgbClr val="231F20"/>
                </a:solidFill>
                <a:latin typeface="Arial Black"/>
                <a:cs typeface="Arial Black"/>
              </a:rPr>
              <a:t>Adult</a:t>
            </a:r>
            <a:r>
              <a:rPr lang="it-IT" sz="1600" dirty="0">
                <a:solidFill>
                  <a:srgbClr val="231F20"/>
                </a:solidFill>
                <a:latin typeface="Arial Black"/>
                <a:cs typeface="Arial Black"/>
              </a:rPr>
              <a:t>i</a:t>
            </a:r>
            <a:r>
              <a:rPr sz="1600" dirty="0">
                <a:solidFill>
                  <a:srgbClr val="231F20"/>
                </a:solidFill>
                <a:latin typeface="Arial Black"/>
                <a:cs typeface="Arial Black"/>
              </a:rPr>
              <a:t> &amp; adolescent</a:t>
            </a:r>
            <a:r>
              <a:rPr lang="it-IT" sz="1600" dirty="0">
                <a:solidFill>
                  <a:srgbClr val="231F20"/>
                </a:solidFill>
                <a:latin typeface="Arial Black"/>
                <a:cs typeface="Arial Black"/>
              </a:rPr>
              <a:t>i</a:t>
            </a:r>
            <a:r>
              <a:rPr sz="1600" dirty="0">
                <a:solidFill>
                  <a:srgbClr val="231F20"/>
                </a:solidFill>
                <a:latin typeface="Arial Black"/>
                <a:cs typeface="Arial Black"/>
              </a:rPr>
              <a:t> </a:t>
            </a:r>
            <a:r>
              <a:rPr lang="it-IT" sz="1600" dirty="0">
                <a:solidFill>
                  <a:srgbClr val="231F20"/>
                </a:solidFill>
                <a:latin typeface="Arial Black"/>
                <a:cs typeface="Arial Black"/>
              </a:rPr>
              <a:t>&gt;</a:t>
            </a:r>
            <a:r>
              <a:rPr sz="1600" dirty="0">
                <a:solidFill>
                  <a:srgbClr val="231F20"/>
                </a:solidFill>
                <a:latin typeface="Arial Black"/>
                <a:cs typeface="Arial Black"/>
              </a:rPr>
              <a:t>12</a:t>
            </a:r>
            <a:r>
              <a:rPr lang="it-IT" sz="1600" dirty="0">
                <a:solidFill>
                  <a:srgbClr val="231F20"/>
                </a:solidFill>
                <a:latin typeface="Arial Black"/>
                <a:cs typeface="Arial Black"/>
              </a:rPr>
              <a:t> anni</a:t>
            </a:r>
            <a:endParaRPr sz="1600" dirty="0">
              <a:solidFill>
                <a:prstClr val="black"/>
              </a:solidFill>
              <a:latin typeface="Arial Black"/>
              <a:cs typeface="Arial Black"/>
            </a:endParaRPr>
          </a:p>
        </p:txBody>
      </p:sp>
      <p:sp>
        <p:nvSpPr>
          <p:cNvPr id="35" name="object 22"/>
          <p:cNvSpPr txBox="1"/>
          <p:nvPr/>
        </p:nvSpPr>
        <p:spPr>
          <a:xfrm>
            <a:off x="888443" y="1147785"/>
            <a:ext cx="2976000" cy="572807"/>
          </a:xfrm>
          <a:prstGeom prst="rect">
            <a:avLst/>
          </a:prstGeom>
        </p:spPr>
        <p:txBody>
          <a:bodyPr vert="horz" wrap="square" lIns="0" tIns="18627" rIns="0" bIns="0" rtlCol="0">
            <a:spAutoFit/>
          </a:bodyPr>
          <a:lstStyle/>
          <a:p>
            <a:pPr marL="16933">
              <a:spcBef>
                <a:spcPts val="147"/>
              </a:spcBef>
            </a:pPr>
            <a:r>
              <a:rPr lang="it-IT" sz="1200" dirty="0">
                <a:solidFill>
                  <a:srgbClr val="231F20"/>
                </a:solidFill>
                <a:latin typeface="Arial Black"/>
                <a:cs typeface="Arial Black"/>
              </a:rPr>
              <a:t>Gestione personalizzata dell’asma</a:t>
            </a:r>
            <a:r>
              <a:rPr sz="1200" spc="7" dirty="0">
                <a:solidFill>
                  <a:srgbClr val="231F20"/>
                </a:solidFill>
                <a:latin typeface="Arial Black"/>
                <a:cs typeface="Arial Black"/>
              </a:rPr>
              <a:t>:</a:t>
            </a:r>
            <a:endParaRPr sz="1200" dirty="0">
              <a:solidFill>
                <a:prstClr val="black"/>
              </a:solidFill>
              <a:latin typeface="Arial Black"/>
              <a:cs typeface="Arial Black"/>
            </a:endParaRPr>
          </a:p>
          <a:p>
            <a:pPr marL="16933">
              <a:spcBef>
                <a:spcPts val="13"/>
              </a:spcBef>
            </a:pPr>
            <a:r>
              <a:rPr lang="it-IT" sz="1200" spc="7" dirty="0">
                <a:solidFill>
                  <a:srgbClr val="231F20"/>
                </a:solidFill>
                <a:latin typeface="Arial"/>
                <a:cs typeface="Arial"/>
              </a:rPr>
              <a:t>Valuta</a:t>
            </a:r>
            <a:r>
              <a:rPr sz="1200" spc="7" dirty="0">
                <a:solidFill>
                  <a:srgbClr val="231F20"/>
                </a:solidFill>
                <a:latin typeface="Arial"/>
                <a:cs typeface="Arial"/>
              </a:rPr>
              <a:t>, </a:t>
            </a:r>
            <a:r>
              <a:rPr sz="1200" dirty="0">
                <a:solidFill>
                  <a:srgbClr val="231F20"/>
                </a:solidFill>
                <a:latin typeface="Arial"/>
                <a:cs typeface="Arial"/>
              </a:rPr>
              <a:t>Ad</a:t>
            </a:r>
            <a:r>
              <a:rPr lang="it-IT" sz="1200" dirty="0">
                <a:solidFill>
                  <a:srgbClr val="231F20"/>
                </a:solidFill>
                <a:latin typeface="Arial"/>
                <a:cs typeface="Arial"/>
              </a:rPr>
              <a:t>atta,</a:t>
            </a:r>
            <a:r>
              <a:rPr sz="1200" dirty="0">
                <a:solidFill>
                  <a:srgbClr val="231F20"/>
                </a:solidFill>
                <a:latin typeface="Arial"/>
                <a:cs typeface="Arial"/>
              </a:rPr>
              <a:t> R</a:t>
            </a:r>
            <a:r>
              <a:rPr lang="it-IT" sz="1200" dirty="0" err="1">
                <a:solidFill>
                  <a:srgbClr val="231F20"/>
                </a:solidFill>
                <a:latin typeface="Arial"/>
                <a:cs typeface="Arial"/>
              </a:rPr>
              <a:t>ivaluta</a:t>
            </a:r>
            <a:r>
              <a:rPr lang="it-IT" sz="1200" dirty="0">
                <a:solidFill>
                  <a:srgbClr val="231F20"/>
                </a:solidFill>
                <a:latin typeface="Arial"/>
                <a:cs typeface="Arial"/>
              </a:rPr>
              <a:t> la risposta al trattamento</a:t>
            </a:r>
            <a:endParaRPr sz="1200" dirty="0">
              <a:solidFill>
                <a:prstClr val="black"/>
              </a:solidFill>
              <a:latin typeface="Arial"/>
              <a:cs typeface="Arial"/>
            </a:endParaRPr>
          </a:p>
        </p:txBody>
      </p:sp>
      <p:sp>
        <p:nvSpPr>
          <p:cNvPr id="36" name="object 23"/>
          <p:cNvSpPr txBox="1"/>
          <p:nvPr/>
        </p:nvSpPr>
        <p:spPr>
          <a:xfrm>
            <a:off x="888444" y="2927267"/>
            <a:ext cx="2908655" cy="775170"/>
          </a:xfrm>
          <a:prstGeom prst="rect">
            <a:avLst/>
          </a:prstGeom>
        </p:spPr>
        <p:txBody>
          <a:bodyPr vert="horz" wrap="square" lIns="0" tIns="16087" rIns="0" bIns="0" rtlCol="0">
            <a:spAutoFit/>
          </a:bodyPr>
          <a:lstStyle/>
          <a:p>
            <a:pPr marL="16933" marR="6773">
              <a:lnSpc>
                <a:spcPct val="101200"/>
              </a:lnSpc>
              <a:spcBef>
                <a:spcPts val="127"/>
              </a:spcBef>
            </a:pPr>
            <a:r>
              <a:rPr lang="it-IT" sz="1200" spc="7" dirty="0">
                <a:solidFill>
                  <a:srgbClr val="231F20"/>
                </a:solidFill>
                <a:latin typeface="Arial Black"/>
                <a:cs typeface="Arial Black"/>
              </a:rPr>
              <a:t>Opzioni dei farmaci antiasmatici</a:t>
            </a:r>
            <a:r>
              <a:rPr sz="1200" spc="7" dirty="0">
                <a:solidFill>
                  <a:srgbClr val="231F20"/>
                </a:solidFill>
                <a:latin typeface="Arial Black"/>
                <a:cs typeface="Arial Black"/>
              </a:rPr>
              <a:t>:</a:t>
            </a:r>
            <a:endParaRPr lang="it-IT" sz="1200" spc="7" dirty="0">
              <a:solidFill>
                <a:srgbClr val="231F20"/>
              </a:solidFill>
              <a:latin typeface="Arial Black"/>
              <a:cs typeface="Arial Black"/>
            </a:endParaRPr>
          </a:p>
          <a:p>
            <a:pPr marL="16933" marR="6773">
              <a:lnSpc>
                <a:spcPct val="101200"/>
              </a:lnSpc>
              <a:spcBef>
                <a:spcPts val="127"/>
              </a:spcBef>
            </a:pPr>
            <a:r>
              <a:rPr sz="1200" dirty="0">
                <a:solidFill>
                  <a:srgbClr val="231F20"/>
                </a:solidFill>
                <a:latin typeface="Arial"/>
                <a:cs typeface="Arial"/>
              </a:rPr>
              <a:t>Ad</a:t>
            </a:r>
            <a:r>
              <a:rPr lang="it-IT" sz="1200" dirty="0">
                <a:solidFill>
                  <a:srgbClr val="231F20"/>
                </a:solidFill>
                <a:latin typeface="Arial"/>
                <a:cs typeface="Arial"/>
              </a:rPr>
              <a:t>atta la terapia in aumento e riduzione sulla base dei bisogni del singolo paziente</a:t>
            </a:r>
            <a:endParaRPr sz="1200" dirty="0">
              <a:solidFill>
                <a:prstClr val="black"/>
              </a:solidFill>
              <a:latin typeface="Arial"/>
              <a:cs typeface="Arial"/>
            </a:endParaRPr>
          </a:p>
        </p:txBody>
      </p:sp>
    </p:spTree>
    <p:extLst>
      <p:ext uri="{BB962C8B-B14F-4D97-AF65-F5344CB8AC3E}">
        <p14:creationId xmlns:p14="http://schemas.microsoft.com/office/powerpoint/2010/main" val="1326671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66714" y="332656"/>
            <a:ext cx="7520008" cy="830997"/>
          </a:xfrm>
          <a:prstGeom prst="rect">
            <a:avLst/>
          </a:prstGeom>
          <a:noFill/>
        </p:spPr>
        <p:txBody>
          <a:bodyPr wrap="none" rtlCol="0">
            <a:spAutoFit/>
          </a:bodyPr>
          <a:lstStyle/>
          <a:p>
            <a:pPr algn="ctr"/>
            <a:r>
              <a:rPr lang="it-IT" sz="2400" dirty="0" smtClean="0"/>
              <a:t>Due diversi percorsi nella strategia di trattamento,</a:t>
            </a:r>
          </a:p>
          <a:p>
            <a:pPr algn="ctr"/>
            <a:r>
              <a:rPr lang="it-IT" sz="2400" dirty="0" smtClean="0"/>
              <a:t>secondo il documento internazionale GINA 2021</a:t>
            </a:r>
            <a:endParaRPr lang="it-IT" sz="2400" dirty="0"/>
          </a:p>
        </p:txBody>
      </p:sp>
      <p:sp>
        <p:nvSpPr>
          <p:cNvPr id="3" name="CasellaDiTesto 2"/>
          <p:cNvSpPr txBox="1"/>
          <p:nvPr/>
        </p:nvSpPr>
        <p:spPr>
          <a:xfrm>
            <a:off x="623392" y="1412776"/>
            <a:ext cx="11233248" cy="5355312"/>
          </a:xfrm>
          <a:prstGeom prst="rect">
            <a:avLst/>
          </a:prstGeom>
          <a:noFill/>
        </p:spPr>
        <p:txBody>
          <a:bodyPr wrap="square" rtlCol="0">
            <a:spAutoFit/>
          </a:bodyPr>
          <a:lstStyle/>
          <a:p>
            <a:pPr marL="285750" indent="-285750">
              <a:buFont typeface="Arial" panose="020B0604020202020204" pitchFamily="34" charset="0"/>
              <a:buChar char="•"/>
            </a:pPr>
            <a:r>
              <a:rPr lang="it-IT" b="0" dirty="0" smtClean="0"/>
              <a:t>Il nuovo documento internazionale GINA 2021 individua due diversi percorsi nella progressione del trattamento farmacologico negli adulti ed adolescenti</a:t>
            </a:r>
          </a:p>
          <a:p>
            <a:pPr marL="742950" lvl="1" indent="-285750">
              <a:buFont typeface="Arial" panose="020B0604020202020204" pitchFamily="34" charset="0"/>
              <a:buChar char="•"/>
            </a:pPr>
            <a:r>
              <a:rPr lang="it-IT" b="0" dirty="0" smtClean="0"/>
              <a:t>Percorso 1: ICS/</a:t>
            </a:r>
            <a:r>
              <a:rPr lang="it-IT" b="0" dirty="0" err="1" smtClean="0"/>
              <a:t>Formoterolo</a:t>
            </a:r>
            <a:r>
              <a:rPr lang="it-IT" b="0" dirty="0" smtClean="0"/>
              <a:t> al bisogno negli </a:t>
            </a:r>
            <a:r>
              <a:rPr lang="it-IT" b="0" dirty="0" err="1" smtClean="0"/>
              <a:t>step</a:t>
            </a:r>
            <a:r>
              <a:rPr lang="it-IT" b="0" dirty="0" smtClean="0"/>
              <a:t> 1 e 2, poi regolarmente e al bisogno (strategia MART/SMART) negli </a:t>
            </a:r>
            <a:r>
              <a:rPr lang="it-IT" b="0" dirty="0" err="1" smtClean="0"/>
              <a:t>step</a:t>
            </a:r>
            <a:r>
              <a:rPr lang="it-IT" b="0" dirty="0" smtClean="0"/>
              <a:t> 3,4 e 5</a:t>
            </a:r>
          </a:p>
          <a:p>
            <a:pPr marL="742950" lvl="1" indent="-285750">
              <a:buFont typeface="Arial" panose="020B0604020202020204" pitchFamily="34" charset="0"/>
              <a:buChar char="•"/>
            </a:pPr>
            <a:r>
              <a:rPr lang="it-IT" b="0" dirty="0" smtClean="0"/>
              <a:t>Percorso 2: ICS al bisogno (+SABA) o ICS regolare (+SABA al bisogno) negli </a:t>
            </a:r>
            <a:r>
              <a:rPr lang="it-IT" b="0" dirty="0" err="1" smtClean="0"/>
              <a:t>step</a:t>
            </a:r>
            <a:r>
              <a:rPr lang="it-IT" b="0" dirty="0" smtClean="0"/>
              <a:t> 1 e 2, poi ICS/LABA diverso dal </a:t>
            </a:r>
            <a:r>
              <a:rPr lang="it-IT" b="0" dirty="0" err="1" smtClean="0"/>
              <a:t>formoterolo</a:t>
            </a:r>
            <a:r>
              <a:rPr lang="it-IT" b="0" dirty="0" smtClean="0"/>
              <a:t>, a dosi diverse di ICS, + SABA al bisogno, negli </a:t>
            </a:r>
            <a:r>
              <a:rPr lang="it-IT" b="0" dirty="0" err="1" smtClean="0"/>
              <a:t>step</a:t>
            </a:r>
            <a:r>
              <a:rPr lang="it-IT" b="0" dirty="0" smtClean="0"/>
              <a:t> 3,4 e 5</a:t>
            </a:r>
          </a:p>
          <a:p>
            <a:pPr marL="285750" indent="-285750">
              <a:buFont typeface="Arial" panose="020B0604020202020204" pitchFamily="34" charset="0"/>
              <a:buChar char="•"/>
            </a:pPr>
            <a:r>
              <a:rPr lang="it-IT" b="0" dirty="0" smtClean="0"/>
              <a:t>La decisione di separare i due percorsi deriva dalla difficoltà di differenziare l’uso del farmaco al bisogno (ICS/</a:t>
            </a:r>
            <a:r>
              <a:rPr lang="it-IT" b="0" dirty="0" err="1" smtClean="0"/>
              <a:t>formoterolo</a:t>
            </a:r>
            <a:r>
              <a:rPr lang="it-IT" b="0" dirty="0" smtClean="0"/>
              <a:t> oppure </a:t>
            </a:r>
            <a:r>
              <a:rPr lang="it-IT" b="0" dirty="0" err="1" smtClean="0"/>
              <a:t>salbutamolo</a:t>
            </a:r>
            <a:r>
              <a:rPr lang="it-IT" b="0" dirty="0" smtClean="0"/>
              <a:t>) a seconda della terapia di mantenimento negli </a:t>
            </a:r>
            <a:r>
              <a:rPr lang="it-IT" b="0" dirty="0" err="1" smtClean="0"/>
              <a:t>step</a:t>
            </a:r>
            <a:r>
              <a:rPr lang="it-IT" b="0" dirty="0" smtClean="0"/>
              <a:t> 3,4 e 5 (se con ancora una combinazione ICS/</a:t>
            </a:r>
            <a:r>
              <a:rPr lang="it-IT" b="0" dirty="0" err="1" smtClean="0"/>
              <a:t>formoterolo</a:t>
            </a:r>
            <a:r>
              <a:rPr lang="it-IT" b="0" dirty="0" smtClean="0"/>
              <a:t> o se con una combinazione ICS/LABA diverso da </a:t>
            </a:r>
            <a:r>
              <a:rPr lang="it-IT" b="0" dirty="0" err="1" smtClean="0"/>
              <a:t>formoterolo</a:t>
            </a:r>
            <a:r>
              <a:rPr lang="it-IT" b="0" dirty="0" smtClean="0"/>
              <a:t>)</a:t>
            </a:r>
          </a:p>
          <a:p>
            <a:pPr marL="285750" indent="-285750">
              <a:buFont typeface="Arial" panose="020B0604020202020204" pitchFamily="34" charset="0"/>
              <a:buChar char="•"/>
            </a:pPr>
            <a:r>
              <a:rPr lang="it-IT" b="0" dirty="0" smtClean="0"/>
              <a:t>Il nuovo documento internazionale GINA 2021 individua come preferenziale il percorso 1, per la maggiore efficacia di questa strategia sulla prevenzione delle gravi riacutizzazioni, a sostanziale parità di efficacia sui sintomi quotidiani</a:t>
            </a:r>
          </a:p>
          <a:p>
            <a:pPr marL="285750" indent="-285750">
              <a:buFont typeface="Arial" panose="020B0604020202020204" pitchFamily="34" charset="0"/>
              <a:buChar char="•"/>
            </a:pPr>
            <a:r>
              <a:rPr lang="it-IT" b="0" dirty="0" smtClean="0"/>
              <a:t>Il documento italiano GINA 2021, pur considerando che tale decisione è basata su una attenta valutazione della letteratura, ritiene tuttavia che sia necessario aprire un confronto tra specialisti, medici di medicina generale e pazienti, per arrivare ad una condivisione ragionata di tale cambiamento di strategia, che rischia di risultare poco comprensibile e difficilmente attuabile sia in ambito specialistico che di medicina generale, e che potrebbe risultare in contrasto con tutte le iniziative precedenti atte a favorire l’aderenza alla terapia regolare e la condivisione degli obiettivi del trattamento (raggiungimento e mantenimento del buon controllo e riduzione del rischio futuro)</a:t>
            </a:r>
            <a:endParaRPr lang="it-IT" b="0" dirty="0"/>
          </a:p>
        </p:txBody>
      </p:sp>
    </p:spTree>
    <p:extLst>
      <p:ext uri="{BB962C8B-B14F-4D97-AF65-F5344CB8AC3E}">
        <p14:creationId xmlns:p14="http://schemas.microsoft.com/office/powerpoint/2010/main" val="18278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1127448" y="116632"/>
            <a:ext cx="9073008" cy="6597159"/>
          </a:xfrm>
          <a:prstGeom prst="rect">
            <a:avLst/>
          </a:prstGeom>
        </p:spPr>
      </p:pic>
    </p:spTree>
    <p:extLst>
      <p:ext uri="{BB962C8B-B14F-4D97-AF65-F5344CB8AC3E}">
        <p14:creationId xmlns:p14="http://schemas.microsoft.com/office/powerpoint/2010/main" val="215004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017396402"/>
              </p:ext>
            </p:extLst>
          </p:nvPr>
        </p:nvGraphicFramePr>
        <p:xfrm>
          <a:off x="1524003" y="1192213"/>
          <a:ext cx="9143999" cy="4535486"/>
        </p:xfrm>
        <a:graphic>
          <a:graphicData uri="http://schemas.openxmlformats.org/drawingml/2006/table">
            <a:tbl>
              <a:tblPr firstRow="1" bandRow="1">
                <a:tableStyleId>{E8B1032C-EA38-4F05-BA0D-38AFFFC7BED3}</a:tableStyleId>
              </a:tblPr>
              <a:tblGrid>
                <a:gridCol w="4305633">
                  <a:extLst>
                    <a:ext uri="{9D8B030D-6E8A-4147-A177-3AD203B41FA5}">
                      <a16:colId xmlns:a16="http://schemas.microsoft.com/office/drawing/2014/main" xmlns="" val="20000"/>
                    </a:ext>
                  </a:extLst>
                </a:gridCol>
                <a:gridCol w="1709321">
                  <a:extLst>
                    <a:ext uri="{9D8B030D-6E8A-4147-A177-3AD203B41FA5}">
                      <a16:colId xmlns:a16="http://schemas.microsoft.com/office/drawing/2014/main" xmlns="" val="20001"/>
                    </a:ext>
                  </a:extLst>
                </a:gridCol>
                <a:gridCol w="1581522">
                  <a:extLst>
                    <a:ext uri="{9D8B030D-6E8A-4147-A177-3AD203B41FA5}">
                      <a16:colId xmlns:a16="http://schemas.microsoft.com/office/drawing/2014/main" xmlns="" val="20002"/>
                    </a:ext>
                  </a:extLst>
                </a:gridCol>
                <a:gridCol w="1547523">
                  <a:extLst>
                    <a:ext uri="{9D8B030D-6E8A-4147-A177-3AD203B41FA5}">
                      <a16:colId xmlns:a16="http://schemas.microsoft.com/office/drawing/2014/main" xmlns="" val="20003"/>
                    </a:ext>
                  </a:extLst>
                </a:gridCol>
              </a:tblGrid>
              <a:tr h="395957">
                <a:tc>
                  <a:txBody>
                    <a:bodyPr/>
                    <a:lstStyle/>
                    <a:p>
                      <a:pPr algn="l"/>
                      <a:r>
                        <a:rPr lang="en-AU" sz="2000" b="1" kern="1200" dirty="0" err="1">
                          <a:solidFill>
                            <a:schemeClr val="tx1"/>
                          </a:solidFill>
                          <a:latin typeface="+mn-lt"/>
                          <a:ea typeface="+mn-ea"/>
                          <a:cs typeface="+mn-cs"/>
                        </a:rPr>
                        <a:t>Corticosteroidi</a:t>
                      </a:r>
                      <a:r>
                        <a:rPr lang="en-AU" sz="2000" b="1" kern="1200" dirty="0">
                          <a:solidFill>
                            <a:schemeClr val="tx1"/>
                          </a:solidFill>
                          <a:latin typeface="+mn-lt"/>
                          <a:ea typeface="+mn-ea"/>
                          <a:cs typeface="+mn-cs"/>
                        </a:rPr>
                        <a:t> </a:t>
                      </a:r>
                      <a:r>
                        <a:rPr lang="en-AU" sz="2000" b="1" kern="1200" dirty="0" err="1">
                          <a:solidFill>
                            <a:schemeClr val="tx1"/>
                          </a:solidFill>
                          <a:latin typeface="+mn-lt"/>
                          <a:ea typeface="+mn-ea"/>
                          <a:cs typeface="+mn-cs"/>
                        </a:rPr>
                        <a:t>inalatori</a:t>
                      </a:r>
                      <a:endParaRPr lang="en-AU" sz="2000" b="1" kern="1200" dirty="0">
                        <a:solidFill>
                          <a:schemeClr val="tx1"/>
                        </a:solidFill>
                        <a:latin typeface="+mn-lt"/>
                        <a:ea typeface="+mn-ea"/>
                        <a:cs typeface="+mn-cs"/>
                      </a:endParaRPr>
                    </a:p>
                  </a:txBody>
                  <a:tcPr marL="90008" marR="90008" marT="71993" marB="0" anchor="ctr"/>
                </a:tc>
                <a:tc gridSpan="3">
                  <a:txBody>
                    <a:bodyPr/>
                    <a:lstStyle/>
                    <a:p>
                      <a:pPr algn="ctr"/>
                      <a:r>
                        <a:rPr lang="en-AU" sz="2000" b="1" kern="1200" dirty="0">
                          <a:solidFill>
                            <a:schemeClr val="tx1"/>
                          </a:solidFill>
                          <a:latin typeface="+mn-lt"/>
                          <a:ea typeface="+mn-ea"/>
                          <a:cs typeface="+mn-cs"/>
                        </a:rPr>
                        <a:t>Dose </a:t>
                      </a:r>
                      <a:r>
                        <a:rPr lang="en-AU" sz="2000" b="1" kern="1200" dirty="0" err="1">
                          <a:solidFill>
                            <a:schemeClr val="tx1"/>
                          </a:solidFill>
                          <a:latin typeface="+mn-lt"/>
                          <a:ea typeface="+mn-ea"/>
                          <a:cs typeface="+mn-cs"/>
                        </a:rPr>
                        <a:t>giornaliera</a:t>
                      </a:r>
                      <a:r>
                        <a:rPr lang="en-AU" sz="2000" b="1" kern="1200" dirty="0">
                          <a:solidFill>
                            <a:schemeClr val="tx1"/>
                          </a:solidFill>
                          <a:latin typeface="+mn-lt"/>
                          <a:ea typeface="+mn-ea"/>
                          <a:cs typeface="+mn-cs"/>
                        </a:rPr>
                        <a:t> </a:t>
                      </a:r>
                      <a:r>
                        <a:rPr lang="en-AU" sz="2000" b="1" kern="1200" dirty="0" err="1">
                          <a:solidFill>
                            <a:schemeClr val="tx1"/>
                          </a:solidFill>
                          <a:latin typeface="+mn-lt"/>
                          <a:ea typeface="+mn-ea"/>
                          <a:cs typeface="+mn-cs"/>
                        </a:rPr>
                        <a:t>totale</a:t>
                      </a:r>
                      <a:r>
                        <a:rPr lang="en-AU" sz="2000" b="1" kern="1200" dirty="0">
                          <a:solidFill>
                            <a:schemeClr val="tx1"/>
                          </a:solidFill>
                          <a:latin typeface="+mn-lt"/>
                          <a:ea typeface="+mn-ea"/>
                          <a:cs typeface="+mn-cs"/>
                        </a:rPr>
                        <a:t> (mcg)</a:t>
                      </a:r>
                    </a:p>
                  </a:txBody>
                  <a:tcPr marL="90008" marR="90008" marT="71993" marB="0" anchor="ctr"/>
                </a:tc>
                <a:tc hMerge="1">
                  <a:txBody>
                    <a:bodyPr/>
                    <a:lstStyle/>
                    <a:p>
                      <a:endParaRPr lang="en-AU" dirty="0"/>
                    </a:p>
                  </a:txBody>
                  <a:tcPr marL="90000" marR="90000" marT="72000" marB="7200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7964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9B47B"/>
                    </a:solidFill>
                  </a:tcPr>
                </a:tc>
                <a:tc hMerge="1">
                  <a:txBody>
                    <a:bodyPr/>
                    <a:lstStyle/>
                    <a:p>
                      <a:endParaRPr lang="en-AU" dirty="0"/>
                    </a:p>
                  </a:txBody>
                  <a:tcPr marL="90000" marR="90000" marT="72000" marB="72000" anchor="ctr">
                    <a:lnL w="12700" cap="flat" cmpd="sng" algn="ctr">
                      <a:noFill/>
                      <a:prstDash val="solid"/>
                      <a:round/>
                      <a:headEnd type="none" w="med" len="med"/>
                      <a:tailEnd type="none" w="med" len="med"/>
                    </a:lnL>
                    <a:lnR w="6350" cap="flat" cmpd="sng" algn="ctr">
                      <a:solidFill>
                        <a:srgbClr val="F79646"/>
                      </a:solidFill>
                      <a:prstDash val="solid"/>
                      <a:round/>
                      <a:headEnd type="none" w="med" len="med"/>
                      <a:tailEnd type="none" w="med" len="med"/>
                    </a:lnR>
                    <a:lnT w="6350" cap="flat" cmpd="sng" algn="ctr">
                      <a:solidFill>
                        <a:srgbClr val="F7964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9B47B"/>
                    </a:solidFill>
                  </a:tcPr>
                </a:tc>
                <a:extLst>
                  <a:ext uri="{0D108BD9-81ED-4DB2-BD59-A6C34878D82A}">
                    <a16:rowId xmlns:a16="http://schemas.microsoft.com/office/drawing/2014/main" xmlns="" val="10000"/>
                  </a:ext>
                </a:extLst>
              </a:tr>
              <a:tr h="395957">
                <a:tc>
                  <a:txBody>
                    <a:bodyPr/>
                    <a:lstStyle/>
                    <a:p>
                      <a:pPr algn="l"/>
                      <a:endParaRPr lang="en-AU" sz="1800" baseline="0">
                        <a:solidFill>
                          <a:srgbClr val="134679"/>
                        </a:solidFill>
                        <a:latin typeface="Arial" panose="020B0604020202020204" pitchFamily="34" charset="0"/>
                        <a:cs typeface="Arial" panose="020B0604020202020204" pitchFamily="34" charset="0"/>
                      </a:endParaRPr>
                    </a:p>
                  </a:txBody>
                  <a:tcPr marL="90008" marR="90008" marT="0" marB="71993" anchor="ctr"/>
                </a:tc>
                <a:tc>
                  <a:txBody>
                    <a:bodyPr/>
                    <a:lstStyle/>
                    <a:p>
                      <a:pPr algn="ctr"/>
                      <a:r>
                        <a:rPr lang="en-AU" sz="1600" baseline="0" dirty="0" err="1"/>
                        <a:t>Bassa</a:t>
                      </a:r>
                      <a:endParaRPr lang="en-AU" sz="1600" b="1" baseline="0" dirty="0">
                        <a:solidFill>
                          <a:srgbClr val="134679"/>
                        </a:solidFill>
                        <a:latin typeface="Arial" panose="020B0604020202020204" pitchFamily="34" charset="0"/>
                        <a:cs typeface="Arial" panose="020B0604020202020204" pitchFamily="34" charset="0"/>
                      </a:endParaRPr>
                    </a:p>
                  </a:txBody>
                  <a:tcPr marL="90008" marR="90008" marT="0" marB="71993" anchor="ctr"/>
                </a:tc>
                <a:tc>
                  <a:txBody>
                    <a:bodyPr/>
                    <a:lstStyle/>
                    <a:p>
                      <a:pPr algn="ctr"/>
                      <a:r>
                        <a:rPr lang="en-AU" sz="1600" baseline="0" dirty="0"/>
                        <a:t>Media</a:t>
                      </a:r>
                      <a:endParaRPr lang="en-AU" sz="1600" b="1" baseline="0" dirty="0">
                        <a:solidFill>
                          <a:srgbClr val="134679"/>
                        </a:solidFill>
                        <a:latin typeface="Arial" panose="020B0604020202020204" pitchFamily="34" charset="0"/>
                        <a:cs typeface="Arial" panose="020B0604020202020204" pitchFamily="34" charset="0"/>
                      </a:endParaRPr>
                    </a:p>
                  </a:txBody>
                  <a:tcPr marL="90008" marR="90008" marT="0" marB="71993" anchor="ctr"/>
                </a:tc>
                <a:tc>
                  <a:txBody>
                    <a:bodyPr/>
                    <a:lstStyle/>
                    <a:p>
                      <a:pPr algn="ctr"/>
                      <a:r>
                        <a:rPr lang="en-AU" sz="1600" baseline="0"/>
                        <a:t>Alta</a:t>
                      </a:r>
                      <a:endParaRPr lang="en-AU" sz="1600" b="1" baseline="0">
                        <a:solidFill>
                          <a:srgbClr val="134679"/>
                        </a:solidFill>
                        <a:latin typeface="Arial" panose="020B0604020202020204" pitchFamily="34" charset="0"/>
                        <a:cs typeface="Arial" panose="020B0604020202020204" pitchFamily="34" charset="0"/>
                      </a:endParaRPr>
                    </a:p>
                  </a:txBody>
                  <a:tcPr marL="90008" marR="90008" marT="0" marB="71993" anchor="ctr"/>
                </a:tc>
                <a:extLst>
                  <a:ext uri="{0D108BD9-81ED-4DB2-BD59-A6C34878D82A}">
                    <a16:rowId xmlns:a16="http://schemas.microsoft.com/office/drawing/2014/main" xmlns="" val="10001"/>
                  </a:ext>
                </a:extLst>
              </a:tr>
              <a:tr h="1070249">
                <a:tc>
                  <a:txBody>
                    <a:bodyPr/>
                    <a:lstStyle/>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AU" sz="1700" dirty="0" err="1"/>
                        <a:t>Beclometasone</a:t>
                      </a:r>
                      <a:r>
                        <a:rPr lang="en-AU" sz="1700" dirty="0"/>
                        <a:t> </a:t>
                      </a:r>
                      <a:r>
                        <a:rPr lang="en-AU" sz="1700" dirty="0" err="1"/>
                        <a:t>dipropionato</a:t>
                      </a:r>
                      <a:r>
                        <a:rPr lang="en-AU" sz="1700" baseline="0" dirty="0"/>
                        <a:t> </a:t>
                      </a:r>
                      <a:r>
                        <a:rPr kumimoji="0" lang="en-AU" sz="1200" u="none" strike="noStrike" kern="1200" cap="none" spc="0" normalizeH="0" baseline="0" noProof="0" dirty="0">
                          <a:ln>
                            <a:noFill/>
                          </a:ln>
                          <a:effectLst/>
                          <a:uLnTx/>
                          <a:uFillTx/>
                        </a:rPr>
                        <a:t>(spray </a:t>
                      </a:r>
                      <a:r>
                        <a:rPr kumimoji="0" lang="en-AU" sz="1200" u="none" strike="noStrike" kern="1200" cap="none" spc="0" normalizeH="0" baseline="0" noProof="0" dirty="0" err="1">
                          <a:ln>
                            <a:noFill/>
                          </a:ln>
                          <a:effectLst/>
                          <a:uLnTx/>
                          <a:uFillTx/>
                        </a:rPr>
                        <a:t>predosato</a:t>
                      </a:r>
                      <a:r>
                        <a:rPr kumimoji="0" lang="en-AU" sz="1200" u="none" strike="noStrike" kern="1200" cap="none" spc="0" normalizeH="0" baseline="0" noProof="0" dirty="0">
                          <a:ln>
                            <a:noFill/>
                          </a:ln>
                          <a:effectLst/>
                          <a:uLnTx/>
                          <a:uFillTx/>
                        </a:rPr>
                        <a:t>;</a:t>
                      </a:r>
                    </a:p>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AU" sz="1200" u="none" strike="noStrike" kern="1200" cap="none" spc="0" normalizeH="0" baseline="0" noProof="0" dirty="0">
                          <a:ln>
                            <a:noFill/>
                          </a:ln>
                          <a:effectLst/>
                          <a:uLnTx/>
                          <a:uFillTx/>
                        </a:rPr>
                        <a:t>                                                              </a:t>
                      </a:r>
                      <a:r>
                        <a:rPr kumimoji="0" lang="en-AU" sz="1200" u="none" strike="noStrike" kern="1200" cap="none" spc="0" normalizeH="0" baseline="0" noProof="0" dirty="0" err="1">
                          <a:ln>
                            <a:noFill/>
                          </a:ln>
                          <a:effectLst/>
                          <a:uLnTx/>
                          <a:uFillTx/>
                        </a:rPr>
                        <a:t>polvere</a:t>
                      </a:r>
                      <a:r>
                        <a:rPr kumimoji="0" lang="en-AU" sz="1200" u="none" strike="noStrike" kern="1200" cap="none" spc="0" normalizeH="0" baseline="0" noProof="0" dirty="0">
                          <a:ln>
                            <a:noFill/>
                          </a:ln>
                          <a:effectLst/>
                          <a:uLnTx/>
                          <a:uFillTx/>
                        </a:rPr>
                        <a:t>;“extra-fine”)*</a:t>
                      </a:r>
                      <a:endParaRPr kumimoji="0" lang="en-AU" sz="17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AU" sz="1700" kern="1200" dirty="0" err="1"/>
                        <a:t>Beclometasone</a:t>
                      </a:r>
                      <a:r>
                        <a:rPr lang="en-AU" sz="1700" kern="1200" dirty="0"/>
                        <a:t> </a:t>
                      </a:r>
                      <a:r>
                        <a:rPr lang="en-AU" sz="1700" kern="1200" dirty="0" err="1"/>
                        <a:t>dipropionato</a:t>
                      </a:r>
                      <a:r>
                        <a:rPr lang="en-AU" sz="1700" kern="1200" dirty="0"/>
                        <a:t> </a:t>
                      </a:r>
                      <a:r>
                        <a:rPr kumimoji="0" lang="en-AU" sz="1200" u="none" strike="noStrike" kern="1200" cap="none" spc="0" normalizeH="0" baseline="0" noProof="0" dirty="0">
                          <a:ln>
                            <a:noFill/>
                          </a:ln>
                          <a:effectLst/>
                          <a:uLnTx/>
                          <a:uFillTx/>
                        </a:rPr>
                        <a:t>(spray </a:t>
                      </a:r>
                      <a:r>
                        <a:rPr kumimoji="0" lang="en-AU" sz="1200" u="none" strike="noStrike" kern="1200" cap="none" spc="0" normalizeH="0" baseline="0" noProof="0" dirty="0" err="1">
                          <a:ln>
                            <a:noFill/>
                          </a:ln>
                          <a:effectLst/>
                          <a:uLnTx/>
                          <a:uFillTx/>
                        </a:rPr>
                        <a:t>predosato</a:t>
                      </a:r>
                      <a:r>
                        <a:rPr kumimoji="0" lang="en-AU" sz="1200" u="none" strike="noStrike" kern="1200" cap="none" spc="0" normalizeH="0" baseline="0" noProof="0" dirty="0">
                          <a:ln>
                            <a:noFill/>
                          </a:ln>
                          <a:effectLst/>
                          <a:uLnTx/>
                          <a:uFillTx/>
                        </a:rPr>
                        <a:t>; </a:t>
                      </a: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AU" sz="1200" u="none" strike="noStrike" kern="1200" cap="none" spc="0" normalizeH="0" baseline="0" noProof="0" dirty="0">
                          <a:ln>
                            <a:noFill/>
                          </a:ln>
                          <a:effectLst/>
                          <a:uLnTx/>
                          <a:uFillTx/>
                        </a:rPr>
                        <a:t>                                                                   “fine”)</a:t>
                      </a:r>
                      <a:endParaRPr lang="en-AU" sz="1400" dirty="0">
                        <a:solidFill>
                          <a:srgbClr val="FF0000"/>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kern="1200" dirty="0"/>
                        <a:t>100</a:t>
                      </a:r>
                      <a:r>
                        <a:rPr lang="en-AU" sz="1700" kern="1200" dirty="0">
                          <a:solidFill>
                            <a:schemeClr val="tx1"/>
                          </a:solidFill>
                          <a:latin typeface="+mn-lt"/>
                          <a:ea typeface="+mn-ea"/>
                          <a:cs typeface="+mn-cs"/>
                        </a:rPr>
                        <a:t>-</a:t>
                      </a:r>
                      <a:r>
                        <a:rPr lang="en-AU" sz="1700" kern="1200" dirty="0"/>
                        <a:t>200</a:t>
                      </a:r>
                    </a:p>
                    <a:p>
                      <a:pPr marL="0" indent="0" algn="ctr">
                        <a:spcBef>
                          <a:spcPts val="300"/>
                        </a:spcBef>
                        <a:buFont typeface="Arial" panose="020B0604020202020204" pitchFamily="34" charset="0"/>
                        <a:buNone/>
                      </a:pPr>
                      <a:endParaRPr lang="en-AU" sz="1700" kern="1200" dirty="0"/>
                    </a:p>
                    <a:p>
                      <a:pPr marL="0" indent="0" algn="ctr">
                        <a:spcBef>
                          <a:spcPts val="300"/>
                        </a:spcBef>
                        <a:buFont typeface="Arial" panose="020B0604020202020204" pitchFamily="34" charset="0"/>
                        <a:buNone/>
                      </a:pPr>
                      <a:r>
                        <a:rPr lang="en-AU" sz="1700" kern="1200" dirty="0"/>
                        <a:t>200-500</a:t>
                      </a:r>
                      <a:endParaRPr lang="en-AU" sz="1700" kern="1200" dirty="0">
                        <a:solidFill>
                          <a:srgbClr val="134679"/>
                        </a:solidFill>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kern="1200" dirty="0"/>
                        <a:t>&gt;200 </a:t>
                      </a:r>
                      <a:r>
                        <a:rPr lang="en-AU" sz="1700" kern="1200" dirty="0">
                          <a:solidFill>
                            <a:schemeClr val="tx1"/>
                          </a:solidFill>
                          <a:latin typeface="+mn-lt"/>
                          <a:ea typeface="+mn-ea"/>
                          <a:cs typeface="+mn-cs"/>
                        </a:rPr>
                        <a:t>- </a:t>
                      </a:r>
                      <a:r>
                        <a:rPr lang="en-AU" sz="1700" kern="1200" dirty="0"/>
                        <a:t>400</a:t>
                      </a:r>
                    </a:p>
                    <a:p>
                      <a:pPr marL="0" indent="0" algn="ctr">
                        <a:spcBef>
                          <a:spcPts val="300"/>
                        </a:spcBef>
                        <a:buFont typeface="Arial" panose="020B0604020202020204" pitchFamily="34" charset="0"/>
                        <a:buNone/>
                      </a:pPr>
                      <a:endParaRPr lang="en-AU" sz="1700" kern="1200" dirty="0"/>
                    </a:p>
                    <a:p>
                      <a:pPr marL="0" indent="0" algn="ctr">
                        <a:spcBef>
                          <a:spcPts val="300"/>
                        </a:spcBef>
                        <a:buFont typeface="Arial" panose="020B0604020202020204" pitchFamily="34" charset="0"/>
                        <a:buNone/>
                      </a:pPr>
                      <a:r>
                        <a:rPr lang="en-AU" sz="1700" kern="1200" dirty="0"/>
                        <a:t>&gt;500 - 1000</a:t>
                      </a:r>
                      <a:endParaRPr lang="en-AU" sz="1700" kern="1200" dirty="0">
                        <a:solidFill>
                          <a:srgbClr val="134679"/>
                        </a:solidFill>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kern="1200" dirty="0"/>
                        <a:t>&gt;400</a:t>
                      </a:r>
                    </a:p>
                    <a:p>
                      <a:pPr marL="0" indent="0" algn="ctr">
                        <a:spcBef>
                          <a:spcPts val="300"/>
                        </a:spcBef>
                        <a:buFont typeface="Arial" panose="020B0604020202020204" pitchFamily="34" charset="0"/>
                        <a:buNone/>
                      </a:pPr>
                      <a:endParaRPr lang="en-AU" sz="1700" kern="1200" dirty="0"/>
                    </a:p>
                    <a:p>
                      <a:pPr marL="0" indent="0" algn="ctr">
                        <a:spcBef>
                          <a:spcPts val="300"/>
                        </a:spcBef>
                        <a:buFont typeface="Arial" panose="020B0604020202020204" pitchFamily="34" charset="0"/>
                        <a:buNone/>
                      </a:pPr>
                      <a:r>
                        <a:rPr lang="en-AU" sz="1700" kern="1200" dirty="0"/>
                        <a:t>&gt;1000</a:t>
                      </a:r>
                      <a:endParaRPr lang="en-AU" sz="1700" kern="1200" dirty="0">
                        <a:solidFill>
                          <a:srgbClr val="134679"/>
                        </a:solidFill>
                        <a:latin typeface="Arial" panose="020B0604020202020204" pitchFamily="34" charset="0"/>
                        <a:ea typeface="+mn-ea"/>
                        <a:cs typeface="Arial" panose="020B0604020202020204" pitchFamily="34" charset="0"/>
                      </a:endParaRPr>
                    </a:p>
                  </a:txBody>
                  <a:tcPr marL="90008" marR="90008" marT="35996" marB="35996" anchor="ctr"/>
                </a:tc>
                <a:extLst>
                  <a:ext uri="{0D108BD9-81ED-4DB2-BD59-A6C34878D82A}">
                    <a16:rowId xmlns:a16="http://schemas.microsoft.com/office/drawing/2014/main" xmlns="" val="10002"/>
                  </a:ext>
                </a:extLst>
              </a:tr>
              <a:tr h="552070">
                <a:tc>
                  <a:txBody>
                    <a:bodyPr/>
                    <a:lstStyle/>
                    <a:p>
                      <a:pPr marL="0" indent="0" algn="l" defTabSz="914400" rtl="0" eaLnBrk="1" latinLnBrk="0" hangingPunct="1">
                        <a:spcBef>
                          <a:spcPts val="300"/>
                        </a:spcBef>
                        <a:buFont typeface="Arial" panose="020B0604020202020204" pitchFamily="34" charset="0"/>
                        <a:buNone/>
                      </a:pPr>
                      <a:r>
                        <a:rPr kumimoji="0" lang="en-AU" sz="1700" u="none" strike="noStrike" kern="1200" cap="none" spc="0" normalizeH="0" baseline="0" noProof="0" dirty="0" err="1">
                          <a:ln>
                            <a:noFill/>
                          </a:ln>
                          <a:effectLst/>
                          <a:uLnTx/>
                          <a:uFillTx/>
                        </a:rPr>
                        <a:t>Budesonide</a:t>
                      </a:r>
                      <a:r>
                        <a:rPr kumimoji="0" lang="en-AU" sz="1700" u="none" strike="noStrike" kern="1200" cap="none" spc="0" normalizeH="0" baseline="0" noProof="0" dirty="0">
                          <a:ln>
                            <a:noFill/>
                          </a:ln>
                          <a:effectLst/>
                          <a:uLnTx/>
                          <a:uFillTx/>
                        </a:rPr>
                        <a:t> </a:t>
                      </a:r>
                      <a:r>
                        <a:rPr kumimoji="0" lang="en-AU" sz="1200" u="none" strike="noStrike" kern="1200" cap="none" spc="0" normalizeH="0" baseline="0" noProof="0" dirty="0">
                          <a:ln>
                            <a:noFill/>
                          </a:ln>
                          <a:effectLst/>
                          <a:uLnTx/>
                          <a:uFillTx/>
                        </a:rPr>
                        <a:t>(spray </a:t>
                      </a:r>
                      <a:r>
                        <a:rPr kumimoji="0" lang="en-AU" sz="1200" u="none" strike="noStrike" kern="1200" cap="none" spc="0" normalizeH="0" baseline="0" noProof="0" dirty="0" err="1">
                          <a:ln>
                            <a:noFill/>
                          </a:ln>
                          <a:effectLst/>
                          <a:uLnTx/>
                          <a:uFillTx/>
                        </a:rPr>
                        <a:t>predosato</a:t>
                      </a:r>
                      <a:r>
                        <a:rPr kumimoji="0" lang="en-AU" sz="1200" u="none" strike="noStrike" kern="1200" cap="none" spc="0" normalizeH="0" baseline="0" noProof="0" dirty="0">
                          <a:ln>
                            <a:noFill/>
                          </a:ln>
                          <a:effectLst/>
                          <a:uLnTx/>
                          <a:uFillTx/>
                        </a:rPr>
                        <a:t>; </a:t>
                      </a:r>
                      <a:r>
                        <a:rPr kumimoji="0" lang="en-AU" sz="1200" u="none" strike="noStrike" kern="1200" cap="none" spc="0" normalizeH="0" baseline="0" noProof="0" dirty="0" err="1">
                          <a:ln>
                            <a:noFill/>
                          </a:ln>
                          <a:effectLst/>
                          <a:uLnTx/>
                          <a:uFillTx/>
                        </a:rPr>
                        <a:t>polvere</a:t>
                      </a:r>
                      <a:r>
                        <a:rPr kumimoji="0" lang="en-AU" sz="1200" u="none" strike="noStrike" kern="1200" cap="none" spc="0" normalizeH="0" baseline="0" noProof="0" dirty="0">
                          <a:ln>
                            <a:noFill/>
                          </a:ln>
                          <a:effectLst/>
                          <a:uLnTx/>
                          <a:uFillTx/>
                        </a:rPr>
                        <a:t>)</a:t>
                      </a:r>
                    </a:p>
                    <a:p>
                      <a:pPr marL="0" indent="0" algn="l" defTabSz="914400" rtl="0" eaLnBrk="1" latinLnBrk="0" hangingPunct="1">
                        <a:spcBef>
                          <a:spcPts val="300"/>
                        </a:spcBef>
                        <a:buFont typeface="Arial" panose="020B0604020202020204" pitchFamily="34" charset="0"/>
                        <a:buNone/>
                      </a:pPr>
                      <a:endParaRPr kumimoji="0" lang="en-AU" sz="1200" b="0" i="0" u="none" strike="noStrike" kern="1200" cap="none" spc="0" normalizeH="0" baseline="0" noProof="0" dirty="0">
                        <a:ln>
                          <a:noFill/>
                        </a:ln>
                        <a:solidFill>
                          <a:srgbClr val="134679"/>
                        </a:solidFill>
                        <a:effectLst/>
                        <a:uLnTx/>
                        <a:uFillTx/>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200</a:t>
                      </a:r>
                      <a:r>
                        <a:rPr lang="en-AU" sz="1700" kern="1200" dirty="0">
                          <a:solidFill>
                            <a:schemeClr val="tx1"/>
                          </a:solidFill>
                          <a:latin typeface="+mn-lt"/>
                          <a:ea typeface="+mn-ea"/>
                          <a:cs typeface="+mn-cs"/>
                        </a:rPr>
                        <a:t>-</a:t>
                      </a:r>
                      <a:r>
                        <a:rPr lang="en-AU" sz="1700" dirty="0"/>
                        <a:t>400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&gt;400 </a:t>
                      </a:r>
                      <a:r>
                        <a:rPr lang="en-AU" sz="1700" kern="1200" dirty="0">
                          <a:solidFill>
                            <a:schemeClr val="tx1"/>
                          </a:solidFill>
                          <a:latin typeface="+mn-lt"/>
                          <a:ea typeface="+mn-ea"/>
                          <a:cs typeface="+mn-cs"/>
                        </a:rPr>
                        <a:t>- </a:t>
                      </a:r>
                      <a:r>
                        <a:rPr lang="en-AU" sz="1700" dirty="0"/>
                        <a:t>800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&gt;800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extLst>
                  <a:ext uri="{0D108BD9-81ED-4DB2-BD59-A6C34878D82A}">
                    <a16:rowId xmlns:a16="http://schemas.microsoft.com/office/drawing/2014/main" xmlns="" val="10003"/>
                  </a:ext>
                </a:extLst>
              </a:tr>
              <a:tr h="552070">
                <a:tc>
                  <a:txBody>
                    <a:bodyPr/>
                    <a:lstStyle/>
                    <a:p>
                      <a:pPr marL="0" indent="0">
                        <a:spcBef>
                          <a:spcPts val="300"/>
                        </a:spcBef>
                        <a:buFont typeface="Arial" panose="020B0604020202020204" pitchFamily="34" charset="0"/>
                        <a:buNone/>
                      </a:pPr>
                      <a:r>
                        <a:rPr lang="en-AU" sz="1700" dirty="0" err="1"/>
                        <a:t>Ciclesonide</a:t>
                      </a:r>
                      <a:r>
                        <a:rPr lang="en-AU" sz="1700" dirty="0"/>
                        <a:t> </a:t>
                      </a:r>
                      <a:r>
                        <a:rPr kumimoji="0" lang="en-AU" sz="1200" u="none" strike="noStrike" kern="1200" cap="none" spc="0" normalizeH="0" baseline="0" noProof="0" dirty="0">
                          <a:ln>
                            <a:noFill/>
                          </a:ln>
                          <a:effectLst/>
                          <a:uLnTx/>
                          <a:uFillTx/>
                        </a:rPr>
                        <a:t>(spray </a:t>
                      </a:r>
                      <a:r>
                        <a:rPr kumimoji="0" lang="en-AU" sz="1200" u="none" strike="noStrike" kern="1200" cap="none" spc="0" normalizeH="0" baseline="0" noProof="0" dirty="0" err="1">
                          <a:ln>
                            <a:noFill/>
                          </a:ln>
                          <a:effectLst/>
                          <a:uLnTx/>
                          <a:uFillTx/>
                        </a:rPr>
                        <a:t>predosato</a:t>
                      </a:r>
                      <a:r>
                        <a:rPr kumimoji="0" lang="en-AU" sz="1200" u="none" strike="noStrike" kern="1200" cap="none" spc="0" normalizeH="0" baseline="0" noProof="0" dirty="0">
                          <a:ln>
                            <a:noFill/>
                          </a:ln>
                          <a:effectLst/>
                          <a:uLnTx/>
                          <a:uFillTx/>
                        </a:rPr>
                        <a:t>)</a:t>
                      </a:r>
                    </a:p>
                    <a:p>
                      <a:pPr marL="0" indent="0">
                        <a:spcBef>
                          <a:spcPts val="300"/>
                        </a:spcBef>
                        <a:buFont typeface="Arial" panose="020B0604020202020204" pitchFamily="34" charset="0"/>
                        <a:buNone/>
                      </a:pPr>
                      <a:endParaRPr kumimoji="0" lang="en-AU" sz="1200" b="0" i="0" u="none" strike="noStrike" kern="1200" cap="none" spc="0" normalizeH="0" baseline="0" noProof="0" dirty="0">
                        <a:ln>
                          <a:noFill/>
                        </a:ln>
                        <a:solidFill>
                          <a:srgbClr val="134679"/>
                        </a:solidFill>
                        <a:effectLst/>
                        <a:uLnTx/>
                        <a:uFillTx/>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80</a:t>
                      </a:r>
                      <a:r>
                        <a:rPr lang="en-AU" sz="1700" kern="1200" dirty="0">
                          <a:solidFill>
                            <a:schemeClr val="tx1"/>
                          </a:solidFill>
                          <a:latin typeface="+mn-lt"/>
                          <a:ea typeface="+mn-ea"/>
                          <a:cs typeface="+mn-cs"/>
                        </a:rPr>
                        <a:t>-</a:t>
                      </a:r>
                      <a:r>
                        <a:rPr lang="en-AU" sz="1700" dirty="0"/>
                        <a:t>160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&gt;160 </a:t>
                      </a:r>
                      <a:r>
                        <a:rPr lang="en-AU" sz="1700" kern="1200" dirty="0">
                          <a:solidFill>
                            <a:schemeClr val="tx1"/>
                          </a:solidFill>
                          <a:latin typeface="+mn-lt"/>
                          <a:ea typeface="+mn-ea"/>
                          <a:cs typeface="+mn-cs"/>
                        </a:rPr>
                        <a:t>- </a:t>
                      </a:r>
                      <a:r>
                        <a:rPr lang="en-AU" sz="1700" dirty="0"/>
                        <a:t>320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a:t>&gt;320</a:t>
                      </a:r>
                      <a:endParaRPr lang="en-AU" sz="1700">
                        <a:solidFill>
                          <a:srgbClr val="134679"/>
                        </a:solidFill>
                        <a:latin typeface="Arial" panose="020B0604020202020204" pitchFamily="34" charset="0"/>
                        <a:cs typeface="Arial" panose="020B0604020202020204" pitchFamily="34" charset="0"/>
                      </a:endParaRPr>
                    </a:p>
                  </a:txBody>
                  <a:tcPr marL="90008" marR="90008" marT="35996" marB="35996" anchor="ctr"/>
                </a:tc>
                <a:extLst>
                  <a:ext uri="{0D108BD9-81ED-4DB2-BD59-A6C34878D82A}">
                    <a16:rowId xmlns:a16="http://schemas.microsoft.com/office/drawing/2014/main" xmlns="" val="10004"/>
                  </a:ext>
                </a:extLst>
              </a:tr>
              <a:tr h="359961">
                <a:tc>
                  <a:txBody>
                    <a:bodyPr/>
                    <a:lstStyle/>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AU" sz="1700" dirty="0" err="1"/>
                        <a:t>Fluticasone</a:t>
                      </a:r>
                      <a:r>
                        <a:rPr lang="en-AU" sz="1700" dirty="0"/>
                        <a:t> </a:t>
                      </a:r>
                      <a:r>
                        <a:rPr lang="en-AU" sz="1700" dirty="0" err="1"/>
                        <a:t>propionato</a:t>
                      </a:r>
                      <a:r>
                        <a:rPr lang="en-AU" sz="1700" dirty="0"/>
                        <a:t> </a:t>
                      </a:r>
                      <a:r>
                        <a:rPr kumimoji="0" lang="en-AU" sz="1200" u="none" strike="noStrike" kern="1200" cap="none" spc="0" normalizeH="0" baseline="0" noProof="0" dirty="0">
                          <a:ln>
                            <a:noFill/>
                          </a:ln>
                          <a:effectLst/>
                          <a:uLnTx/>
                          <a:uFillTx/>
                        </a:rPr>
                        <a:t>(</a:t>
                      </a:r>
                      <a:r>
                        <a:rPr kumimoji="0" lang="en-AU" sz="1200" u="none" strike="noStrike" kern="1200" cap="none" spc="0" normalizeH="0" baseline="0" noProof="0" dirty="0" err="1">
                          <a:ln>
                            <a:noFill/>
                          </a:ln>
                          <a:effectLst/>
                          <a:uLnTx/>
                          <a:uFillTx/>
                        </a:rPr>
                        <a:t>polvere</a:t>
                      </a:r>
                      <a:r>
                        <a:rPr kumimoji="0" lang="en-AU" sz="1200" u="none" strike="noStrike" kern="1200" cap="none" spc="0" normalizeH="0" baseline="0" noProof="0" dirty="0">
                          <a:ln>
                            <a:noFill/>
                          </a:ln>
                          <a:effectLst/>
                          <a:uLnTx/>
                          <a:uFillTx/>
                        </a:rPr>
                        <a:t>; spray </a:t>
                      </a:r>
                      <a:r>
                        <a:rPr kumimoji="0" lang="en-AU" sz="1200" u="none" strike="noStrike" kern="1200" cap="none" spc="0" normalizeH="0" baseline="0" noProof="0" dirty="0" err="1">
                          <a:ln>
                            <a:noFill/>
                          </a:ln>
                          <a:effectLst/>
                          <a:uLnTx/>
                          <a:uFillTx/>
                        </a:rPr>
                        <a:t>predosato</a:t>
                      </a:r>
                      <a:r>
                        <a:rPr kumimoji="0" lang="en-AU" sz="1200" u="none" strike="noStrike" kern="1200" cap="none" spc="0" normalizeH="0" baseline="0" noProof="0" dirty="0">
                          <a:ln>
                            <a:noFill/>
                          </a:ln>
                          <a:effectLst/>
                          <a:uLnTx/>
                          <a:uFillTx/>
                        </a:rPr>
                        <a:t>)</a:t>
                      </a:r>
                      <a:endParaRPr kumimoji="0" lang="en-AU" sz="1200" b="0" i="0" u="none" strike="noStrike" kern="1200" cap="none" spc="0" normalizeH="0" baseline="0" noProof="0" dirty="0">
                        <a:ln>
                          <a:noFill/>
                        </a:ln>
                        <a:solidFill>
                          <a:srgbClr val="134679"/>
                        </a:solidFill>
                        <a:effectLst/>
                        <a:uLnTx/>
                        <a:uFillTx/>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100</a:t>
                      </a:r>
                      <a:r>
                        <a:rPr lang="en-AU" sz="1700" kern="1200" dirty="0">
                          <a:solidFill>
                            <a:schemeClr val="tx1"/>
                          </a:solidFill>
                          <a:latin typeface="+mn-lt"/>
                          <a:ea typeface="+mn-ea"/>
                          <a:cs typeface="+mn-cs"/>
                        </a:rPr>
                        <a:t>-</a:t>
                      </a:r>
                      <a:r>
                        <a:rPr lang="en-AU" sz="1700" dirty="0"/>
                        <a:t>250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&gt;250 </a:t>
                      </a:r>
                      <a:r>
                        <a:rPr lang="en-AU" sz="1700" kern="1200" dirty="0">
                          <a:solidFill>
                            <a:schemeClr val="tx1"/>
                          </a:solidFill>
                          <a:latin typeface="+mn-lt"/>
                          <a:ea typeface="+mn-ea"/>
                          <a:cs typeface="+mn-cs"/>
                        </a:rPr>
                        <a:t>- </a:t>
                      </a:r>
                      <a:r>
                        <a:rPr lang="en-AU" sz="1700" dirty="0"/>
                        <a:t>500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a:t>&gt;500</a:t>
                      </a:r>
                      <a:endParaRPr lang="en-AU" sz="1700">
                        <a:solidFill>
                          <a:srgbClr val="134679"/>
                        </a:solidFill>
                        <a:latin typeface="Arial" panose="020B0604020202020204" pitchFamily="34" charset="0"/>
                        <a:cs typeface="Arial" panose="020B0604020202020204" pitchFamily="34" charset="0"/>
                      </a:endParaRPr>
                    </a:p>
                  </a:txBody>
                  <a:tcPr marL="90008" marR="90008" marT="35996" marB="35996" anchor="ctr"/>
                </a:tc>
                <a:extLst>
                  <a:ext uri="{0D108BD9-81ED-4DB2-BD59-A6C34878D82A}">
                    <a16:rowId xmlns:a16="http://schemas.microsoft.com/office/drawing/2014/main" xmlns="" val="10005"/>
                  </a:ext>
                </a:extLst>
              </a:tr>
              <a:tr h="849261">
                <a:tc>
                  <a:txBody>
                    <a:bodyPr/>
                    <a:lstStyle/>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endParaRPr lang="en-AU" sz="1700" dirty="0"/>
                    </a:p>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AU" sz="1700" dirty="0" err="1"/>
                        <a:t>Fluticasone</a:t>
                      </a:r>
                      <a:r>
                        <a:rPr lang="en-AU" sz="1700" dirty="0"/>
                        <a:t> </a:t>
                      </a:r>
                      <a:r>
                        <a:rPr lang="en-AU" sz="1700" dirty="0" err="1"/>
                        <a:t>furoato</a:t>
                      </a:r>
                      <a:r>
                        <a:rPr lang="en-AU" sz="1700" dirty="0"/>
                        <a:t> </a:t>
                      </a:r>
                      <a:r>
                        <a:rPr kumimoji="0" lang="en-AU" sz="1200" u="none" strike="noStrike" kern="1200" cap="none" spc="0" normalizeH="0" baseline="0" noProof="0" dirty="0">
                          <a:ln>
                            <a:noFill/>
                          </a:ln>
                          <a:effectLst/>
                          <a:uLnTx/>
                          <a:uFillTx/>
                        </a:rPr>
                        <a:t>(</a:t>
                      </a:r>
                      <a:r>
                        <a:rPr kumimoji="0" lang="en-AU" sz="1200" u="none" strike="noStrike" kern="1200" cap="none" spc="0" normalizeH="0" baseline="0" noProof="0" dirty="0" err="1">
                          <a:ln>
                            <a:noFill/>
                          </a:ln>
                          <a:effectLst/>
                          <a:uLnTx/>
                          <a:uFillTx/>
                        </a:rPr>
                        <a:t>polvere</a:t>
                      </a:r>
                      <a:r>
                        <a:rPr kumimoji="0" lang="en-AU" sz="1200" u="none" strike="noStrike" kern="1200" cap="none" spc="0" normalizeH="0" baseline="0" noProof="0" dirty="0">
                          <a:ln>
                            <a:noFill/>
                          </a:ln>
                          <a:effectLst/>
                          <a:uLnTx/>
                          <a:uFillTx/>
                        </a:rPr>
                        <a:t>)</a:t>
                      </a:r>
                    </a:p>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endParaRPr kumimoji="0" lang="en-AU" sz="1200" b="0" i="0" u="none" strike="noStrike" kern="1200" cap="none" spc="0" normalizeH="0" baseline="0" noProof="0" dirty="0">
                        <a:ln>
                          <a:noFill/>
                        </a:ln>
                        <a:solidFill>
                          <a:srgbClr val="134679"/>
                        </a:solidFill>
                        <a:effectLst/>
                        <a:uLnTx/>
                        <a:uFillTx/>
                        <a:latin typeface="Arial" panose="020B0604020202020204" pitchFamily="34" charset="0"/>
                        <a:ea typeface="+mn-ea"/>
                        <a:cs typeface="Arial" panose="020B0604020202020204" pitchFamily="34" charset="0"/>
                      </a:endParaRPr>
                    </a:p>
                  </a:txBody>
                  <a:tcPr marL="90008" marR="90008" marT="35996" marB="35996" anchor="ctr">
                    <a:solidFill>
                      <a:schemeClr val="bg1"/>
                    </a:solidFill>
                  </a:tcPr>
                </a:tc>
                <a:tc>
                  <a:txBody>
                    <a:bodyPr/>
                    <a:lstStyle/>
                    <a:p>
                      <a:pPr algn="ctr"/>
                      <a:endParaRPr lang="it-IT" dirty="0"/>
                    </a:p>
                  </a:txBody>
                  <a:tcPr marL="90008" marR="90008" marT="35996" marB="35996" anchor="ctr"/>
                </a:tc>
                <a:tc>
                  <a:txBody>
                    <a:bodyPr/>
                    <a:lstStyle/>
                    <a:p>
                      <a:pPr algn="ctr"/>
                      <a:endParaRPr lang="it-IT" dirty="0"/>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200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extLst>
                  <a:ext uri="{0D108BD9-81ED-4DB2-BD59-A6C34878D82A}">
                    <a16:rowId xmlns:a16="http://schemas.microsoft.com/office/drawing/2014/main" xmlns="" val="10006"/>
                  </a:ext>
                </a:extLst>
              </a:tr>
              <a:tr h="359961">
                <a:tc>
                  <a:txBody>
                    <a:bodyPr/>
                    <a:lstStyle/>
                    <a:p>
                      <a: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AU" sz="1700" dirty="0" err="1"/>
                        <a:t>Mometasone</a:t>
                      </a:r>
                      <a:r>
                        <a:rPr lang="en-AU" sz="1700" dirty="0"/>
                        <a:t> </a:t>
                      </a:r>
                      <a:r>
                        <a:rPr lang="en-AU" sz="1700" dirty="0" err="1"/>
                        <a:t>furoato</a:t>
                      </a:r>
                      <a:r>
                        <a:rPr lang="en-AU" sz="1700" dirty="0"/>
                        <a:t> </a:t>
                      </a:r>
                      <a:r>
                        <a:rPr kumimoji="0" lang="en-AU" sz="1200" u="none" strike="noStrike" kern="1200" cap="none" spc="0" normalizeH="0" baseline="0" noProof="0" dirty="0">
                          <a:ln>
                            <a:noFill/>
                          </a:ln>
                          <a:effectLst/>
                          <a:uLnTx/>
                          <a:uFillTx/>
                        </a:rPr>
                        <a:t>(</a:t>
                      </a:r>
                      <a:r>
                        <a:rPr kumimoji="0" lang="en-AU" sz="1200" u="none" strike="noStrike" kern="1200" cap="none" spc="0" normalizeH="0" baseline="0" noProof="0" dirty="0" err="1">
                          <a:ln>
                            <a:noFill/>
                          </a:ln>
                          <a:effectLst/>
                          <a:uLnTx/>
                          <a:uFillTx/>
                        </a:rPr>
                        <a:t>polvere</a:t>
                      </a:r>
                      <a:r>
                        <a:rPr kumimoji="0" lang="en-AU" sz="1200" u="none" strike="noStrike" kern="1200" cap="none" spc="0" normalizeH="0" baseline="0" noProof="0" dirty="0">
                          <a:ln>
                            <a:noFill/>
                          </a:ln>
                          <a:effectLst/>
                          <a:uLnTx/>
                          <a:uFillTx/>
                        </a:rPr>
                        <a:t>)</a:t>
                      </a:r>
                      <a:endParaRPr kumimoji="0" lang="en-AU" sz="1200" b="0" i="0" u="none" strike="noStrike" kern="1200" cap="none" spc="0" normalizeH="0" baseline="0" noProof="0" dirty="0">
                        <a:ln>
                          <a:noFill/>
                        </a:ln>
                        <a:solidFill>
                          <a:srgbClr val="134679"/>
                        </a:solidFill>
                        <a:effectLst/>
                        <a:uLnTx/>
                        <a:uFillTx/>
                        <a:latin typeface="Arial" panose="020B0604020202020204" pitchFamily="34" charset="0"/>
                        <a:ea typeface="+mn-ea"/>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110</a:t>
                      </a:r>
                      <a:r>
                        <a:rPr lang="en-AU" sz="1700" kern="1200" dirty="0">
                          <a:solidFill>
                            <a:schemeClr val="tx1"/>
                          </a:solidFill>
                          <a:latin typeface="+mn-lt"/>
                          <a:ea typeface="+mn-ea"/>
                          <a:cs typeface="+mn-cs"/>
                        </a:rPr>
                        <a:t>-</a:t>
                      </a:r>
                      <a:r>
                        <a:rPr lang="en-AU" sz="1700" dirty="0"/>
                        <a:t>220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&gt;220 </a:t>
                      </a:r>
                      <a:r>
                        <a:rPr lang="en-AU" sz="1700" kern="1200" dirty="0">
                          <a:solidFill>
                            <a:schemeClr val="tx1"/>
                          </a:solidFill>
                          <a:latin typeface="+mn-lt"/>
                          <a:ea typeface="+mn-ea"/>
                          <a:cs typeface="+mn-cs"/>
                        </a:rPr>
                        <a:t>- </a:t>
                      </a:r>
                      <a:r>
                        <a:rPr lang="en-AU" sz="1700" dirty="0"/>
                        <a:t>440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tc>
                  <a:txBody>
                    <a:bodyPr/>
                    <a:lstStyle/>
                    <a:p>
                      <a:pPr marL="0" indent="0" algn="ctr">
                        <a:spcBef>
                          <a:spcPts val="300"/>
                        </a:spcBef>
                        <a:buFont typeface="Arial" panose="020B0604020202020204" pitchFamily="34" charset="0"/>
                        <a:buNone/>
                      </a:pPr>
                      <a:r>
                        <a:rPr lang="en-AU" sz="1700" dirty="0"/>
                        <a:t>&gt;440</a:t>
                      </a:r>
                      <a:endParaRPr lang="en-AU" sz="1700" dirty="0">
                        <a:solidFill>
                          <a:srgbClr val="134679"/>
                        </a:solidFill>
                        <a:latin typeface="Arial" panose="020B0604020202020204" pitchFamily="34" charset="0"/>
                        <a:cs typeface="Arial" panose="020B0604020202020204" pitchFamily="34" charset="0"/>
                      </a:endParaRPr>
                    </a:p>
                  </a:txBody>
                  <a:tcPr marL="90008" marR="90008" marT="35996" marB="35996" anchor="ctr"/>
                </a:tc>
                <a:extLst>
                  <a:ext uri="{0D108BD9-81ED-4DB2-BD59-A6C34878D82A}">
                    <a16:rowId xmlns:a16="http://schemas.microsoft.com/office/drawing/2014/main" xmlns="" val="10007"/>
                  </a:ext>
                </a:extLst>
              </a:tr>
            </a:tbl>
          </a:graphicData>
        </a:graphic>
      </p:graphicFrame>
      <p:sp>
        <p:nvSpPr>
          <p:cNvPr id="3" name="Content Placeholder 2"/>
          <p:cNvSpPr txBox="1">
            <a:spLocks/>
          </p:cNvSpPr>
          <p:nvPr/>
        </p:nvSpPr>
        <p:spPr>
          <a:xfrm>
            <a:off x="1719263" y="5746254"/>
            <a:ext cx="8528050" cy="142716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1938" lvl="1" indent="-180975" eaLnBrk="1" hangingPunct="1">
              <a:spcBef>
                <a:spcPct val="0"/>
              </a:spcBef>
            </a:pPr>
            <a:r>
              <a:rPr lang="en-AU" altLang="it-IT" sz="1200" b="0" dirty="0">
                <a:latin typeface="Arial" charset="0"/>
                <a:cs typeface="Arial" charset="0"/>
              </a:rPr>
              <a:t>* </a:t>
            </a:r>
            <a:r>
              <a:rPr lang="it-IT" altLang="it-IT" sz="1200" b="0" dirty="0">
                <a:latin typeface="Arial" charset="0"/>
                <a:cs typeface="Arial" charset="0"/>
              </a:rPr>
              <a:t>prescrivibile solo se ≥ 18 anni </a:t>
            </a:r>
          </a:p>
          <a:p>
            <a:pPr marL="261938" lvl="1" indent="-180975" eaLnBrk="1" hangingPunct="1">
              <a:spcBef>
                <a:spcPct val="0"/>
              </a:spcBef>
            </a:pPr>
            <a:r>
              <a:rPr lang="it-IT" altLang="it-IT" sz="1200" b="0" dirty="0">
                <a:latin typeface="Arial" charset="0"/>
                <a:cs typeface="Arial" charset="0"/>
              </a:rPr>
              <a:t>Non è una tabella di </a:t>
            </a:r>
            <a:r>
              <a:rPr lang="it-IT" altLang="it-IT" sz="1200" b="0" dirty="0" err="1">
                <a:latin typeface="Arial" charset="0"/>
                <a:cs typeface="Arial" charset="0"/>
              </a:rPr>
              <a:t>equivalenza,ma</a:t>
            </a:r>
            <a:r>
              <a:rPr lang="it-IT" altLang="it-IT" sz="1200" b="0" dirty="0">
                <a:latin typeface="Arial" charset="0"/>
                <a:cs typeface="Arial" charset="0"/>
              </a:rPr>
              <a:t> una comparazione clinica stimata </a:t>
            </a:r>
          </a:p>
          <a:p>
            <a:pPr marL="261938" lvl="1" indent="-180975" eaLnBrk="1" hangingPunct="1">
              <a:spcBef>
                <a:spcPct val="0"/>
              </a:spcBef>
            </a:pPr>
            <a:r>
              <a:rPr lang="it-IT" altLang="it-IT" sz="1200" b="0" dirty="0">
                <a:latin typeface="Arial" charset="0"/>
                <a:cs typeface="Arial" charset="0"/>
              </a:rPr>
              <a:t>La maggior parte dei benefici clinici da </a:t>
            </a:r>
            <a:r>
              <a:rPr lang="en-AU" altLang="it-IT" sz="1200" b="0" dirty="0">
                <a:latin typeface="Arial" charset="0"/>
                <a:cs typeface="Arial" charset="0"/>
              </a:rPr>
              <a:t>CSI</a:t>
            </a:r>
            <a:r>
              <a:rPr lang="it-IT" altLang="it-IT" sz="1200" b="0" dirty="0">
                <a:latin typeface="Arial" charset="0"/>
                <a:cs typeface="Arial" charset="0"/>
              </a:rPr>
              <a:t> è evidenziabile a base dosi</a:t>
            </a:r>
          </a:p>
          <a:p>
            <a:pPr marL="261938" lvl="1" indent="-180975" eaLnBrk="1" hangingPunct="1">
              <a:spcBef>
                <a:spcPct val="0"/>
              </a:spcBef>
            </a:pPr>
            <a:r>
              <a:rPr lang="it-IT" altLang="it-IT" sz="1200" b="0" dirty="0">
                <a:latin typeface="Arial" charset="0"/>
                <a:cs typeface="Arial" charset="0"/>
              </a:rPr>
              <a:t>Le alte dosi sono arbitrarie, ma nella maggior parte di </a:t>
            </a:r>
            <a:r>
              <a:rPr lang="en-AU" altLang="it-IT" sz="1200" b="0" dirty="0">
                <a:latin typeface="Arial" charset="0"/>
                <a:cs typeface="Arial" charset="0"/>
              </a:rPr>
              <a:t>CSI</a:t>
            </a:r>
            <a:r>
              <a:rPr lang="it-IT" altLang="it-IT" sz="1200" b="0" dirty="0">
                <a:latin typeface="Arial" charset="0"/>
                <a:cs typeface="Arial" charset="0"/>
              </a:rPr>
              <a:t>  l'uso prolungato  è associato ad aumentato rischio di effetti avversi sistemici</a:t>
            </a:r>
          </a:p>
        </p:txBody>
      </p:sp>
      <p:sp>
        <p:nvSpPr>
          <p:cNvPr id="4" name="Title 1"/>
          <p:cNvSpPr txBox="1">
            <a:spLocks/>
          </p:cNvSpPr>
          <p:nvPr/>
        </p:nvSpPr>
        <p:spPr>
          <a:xfrm>
            <a:off x="1680118" y="250828"/>
            <a:ext cx="7595646" cy="9366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eaLnBrk="1" hangingPunct="1">
              <a:defRPr/>
            </a:pPr>
            <a:r>
              <a:rPr lang="en-AU" altLang="it-IT" sz="2600" dirty="0" err="1">
                <a:solidFill>
                  <a:srgbClr val="000099"/>
                </a:solidFill>
                <a:latin typeface="Arial" charset="0"/>
                <a:cs typeface="Arial" charset="0"/>
              </a:rPr>
              <a:t>Basse</a:t>
            </a:r>
            <a:r>
              <a:rPr lang="en-AU" altLang="it-IT" sz="2600" dirty="0">
                <a:solidFill>
                  <a:srgbClr val="000099"/>
                </a:solidFill>
                <a:latin typeface="Arial" charset="0"/>
                <a:cs typeface="Arial" charset="0"/>
              </a:rPr>
              <a:t>, </a:t>
            </a:r>
            <a:r>
              <a:rPr lang="en-AU" altLang="it-IT" sz="2600" dirty="0" err="1">
                <a:solidFill>
                  <a:srgbClr val="000099"/>
                </a:solidFill>
                <a:latin typeface="Arial" charset="0"/>
                <a:cs typeface="Arial" charset="0"/>
              </a:rPr>
              <a:t>medie</a:t>
            </a:r>
            <a:r>
              <a:rPr lang="en-AU" altLang="it-IT" sz="2600" dirty="0">
                <a:solidFill>
                  <a:srgbClr val="000099"/>
                </a:solidFill>
                <a:latin typeface="Arial" charset="0"/>
                <a:cs typeface="Arial" charset="0"/>
              </a:rPr>
              <a:t> e </a:t>
            </a:r>
            <a:r>
              <a:rPr lang="en-AU" altLang="it-IT" sz="2600" dirty="0" err="1">
                <a:solidFill>
                  <a:srgbClr val="000099"/>
                </a:solidFill>
                <a:latin typeface="Arial" charset="0"/>
                <a:cs typeface="Arial" charset="0"/>
              </a:rPr>
              <a:t>alte</a:t>
            </a:r>
            <a:r>
              <a:rPr lang="en-AU" altLang="it-IT" sz="2600" dirty="0">
                <a:solidFill>
                  <a:srgbClr val="000099"/>
                </a:solidFill>
                <a:latin typeface="Arial" charset="0"/>
                <a:cs typeface="Arial" charset="0"/>
              </a:rPr>
              <a:t> </a:t>
            </a:r>
            <a:r>
              <a:rPr lang="en-AU" altLang="it-IT" sz="2600" dirty="0" err="1">
                <a:solidFill>
                  <a:srgbClr val="000099"/>
                </a:solidFill>
                <a:latin typeface="Arial" charset="0"/>
                <a:cs typeface="Arial" charset="0"/>
              </a:rPr>
              <a:t>dosi</a:t>
            </a:r>
            <a:r>
              <a:rPr lang="en-AU" altLang="it-IT" sz="2600" dirty="0">
                <a:solidFill>
                  <a:srgbClr val="000099"/>
                </a:solidFill>
                <a:latin typeface="Arial" charset="0"/>
                <a:cs typeface="Arial" charset="0"/>
              </a:rPr>
              <a:t> di </a:t>
            </a:r>
            <a:r>
              <a:rPr lang="en-AU" altLang="it-IT" sz="2600" dirty="0" err="1">
                <a:solidFill>
                  <a:srgbClr val="000099"/>
                </a:solidFill>
                <a:latin typeface="Arial" charset="0"/>
                <a:cs typeface="Arial" charset="0"/>
              </a:rPr>
              <a:t>steroidi</a:t>
            </a:r>
            <a:r>
              <a:rPr lang="en-AU" altLang="it-IT" sz="2600" dirty="0">
                <a:solidFill>
                  <a:srgbClr val="000099"/>
                </a:solidFill>
                <a:latin typeface="Arial" charset="0"/>
                <a:cs typeface="Arial" charset="0"/>
              </a:rPr>
              <a:t> </a:t>
            </a:r>
            <a:r>
              <a:rPr lang="en-AU" altLang="it-IT" sz="2600" dirty="0" err="1">
                <a:solidFill>
                  <a:srgbClr val="000099"/>
                </a:solidFill>
                <a:latin typeface="Arial" charset="0"/>
                <a:cs typeface="Arial" charset="0"/>
              </a:rPr>
              <a:t>inalatori</a:t>
            </a:r>
            <a:r>
              <a:rPr lang="en-AU" altLang="it-IT" sz="2600" dirty="0">
                <a:solidFill>
                  <a:srgbClr val="000099"/>
                </a:solidFill>
                <a:latin typeface="Arial" charset="0"/>
                <a:cs typeface="Arial" charset="0"/>
              </a:rPr>
              <a:t> </a:t>
            </a:r>
            <a:br>
              <a:rPr lang="en-AU" altLang="it-IT" sz="2600" dirty="0">
                <a:solidFill>
                  <a:srgbClr val="000099"/>
                </a:solidFill>
                <a:latin typeface="Arial" charset="0"/>
                <a:cs typeface="Arial" charset="0"/>
              </a:rPr>
            </a:br>
            <a:r>
              <a:rPr lang="en-AU" altLang="it-IT" sz="2600" dirty="0" err="1">
                <a:solidFill>
                  <a:srgbClr val="000099"/>
                </a:solidFill>
                <a:latin typeface="Arial" charset="0"/>
                <a:cs typeface="Arial" charset="0"/>
              </a:rPr>
              <a:t>Adulti</a:t>
            </a:r>
            <a:r>
              <a:rPr lang="en-AU" altLang="it-IT" sz="2600" dirty="0">
                <a:solidFill>
                  <a:srgbClr val="000099"/>
                </a:solidFill>
                <a:latin typeface="Arial" charset="0"/>
                <a:cs typeface="Arial" charset="0"/>
              </a:rPr>
              <a:t> e </a:t>
            </a:r>
            <a:r>
              <a:rPr lang="en-AU" altLang="it-IT" sz="2600" dirty="0" err="1">
                <a:solidFill>
                  <a:srgbClr val="000099"/>
                </a:solidFill>
                <a:latin typeface="Arial" charset="0"/>
                <a:cs typeface="Arial" charset="0"/>
              </a:rPr>
              <a:t>adolescenti</a:t>
            </a:r>
            <a:r>
              <a:rPr lang="en-AU" altLang="it-IT" sz="2600" dirty="0">
                <a:solidFill>
                  <a:srgbClr val="000099"/>
                </a:solidFill>
                <a:latin typeface="Arial" charset="0"/>
                <a:cs typeface="Arial" charset="0"/>
              </a:rPr>
              <a:t> (≥12 </a:t>
            </a:r>
            <a:r>
              <a:rPr lang="en-AU" altLang="it-IT" sz="2600" dirty="0" err="1">
                <a:solidFill>
                  <a:srgbClr val="000099"/>
                </a:solidFill>
                <a:latin typeface="Arial" charset="0"/>
                <a:cs typeface="Arial" charset="0"/>
              </a:rPr>
              <a:t>anni</a:t>
            </a:r>
            <a:r>
              <a:rPr lang="en-AU" altLang="it-IT" sz="2600" dirty="0">
                <a:solidFill>
                  <a:srgbClr val="000099"/>
                </a:solidFill>
                <a:latin typeface="Arial" charset="0"/>
                <a:cs typeface="Arial" charset="0"/>
              </a:rPr>
              <a:t>)</a:t>
            </a:r>
          </a:p>
        </p:txBody>
      </p:sp>
      <p:sp>
        <p:nvSpPr>
          <p:cNvPr id="5" name="Rettangolo 4"/>
          <p:cNvSpPr/>
          <p:nvPr/>
        </p:nvSpPr>
        <p:spPr>
          <a:xfrm>
            <a:off x="7176120" y="4509120"/>
            <a:ext cx="792088" cy="7920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lumMod val="50000"/>
                  </a:schemeClr>
                </a:solidFill>
              </a:rPr>
              <a:t>100</a:t>
            </a:r>
            <a:endParaRPr lang="it-IT" dirty="0">
              <a:solidFill>
                <a:schemeClr val="bg1">
                  <a:lumMod val="50000"/>
                </a:schemeClr>
              </a:solidFill>
            </a:endParaRPr>
          </a:p>
        </p:txBody>
      </p:sp>
      <p:sp>
        <p:nvSpPr>
          <p:cNvPr id="6" name="CasellaDiTesto 5"/>
          <p:cNvSpPr txBox="1"/>
          <p:nvPr/>
        </p:nvSpPr>
        <p:spPr>
          <a:xfrm>
            <a:off x="5879976" y="5363924"/>
            <a:ext cx="3240360" cy="382330"/>
          </a:xfrm>
          <a:prstGeom prst="rect">
            <a:avLst/>
          </a:prstGeom>
          <a:solidFill>
            <a:srgbClr val="FFCCCC"/>
          </a:solidFill>
        </p:spPr>
        <p:txBody>
          <a:bodyPr wrap="square" rtlCol="0">
            <a:spAutoFit/>
          </a:bodyPr>
          <a:lstStyle/>
          <a:p>
            <a:pPr algn="ctr"/>
            <a:r>
              <a:rPr lang="it-IT" b="0" dirty="0" smtClean="0">
                <a:solidFill>
                  <a:schemeClr val="tx1"/>
                </a:solidFill>
              </a:rPr>
              <a:t>200 - 400</a:t>
            </a:r>
            <a:endParaRPr lang="it-IT" b="0" dirty="0">
              <a:solidFill>
                <a:schemeClr val="tx1"/>
              </a:solidFill>
            </a:endParaRPr>
          </a:p>
        </p:txBody>
      </p:sp>
    </p:spTree>
    <p:extLst>
      <p:ext uri="{BB962C8B-B14F-4D97-AF65-F5344CB8AC3E}">
        <p14:creationId xmlns:p14="http://schemas.microsoft.com/office/powerpoint/2010/main" val="380394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7" y="404667"/>
            <a:ext cx="6247223" cy="492443"/>
          </a:xfrm>
          <a:prstGeom prst="rect">
            <a:avLst/>
          </a:prstGeom>
          <a:noFill/>
        </p:spPr>
        <p:txBody>
          <a:bodyPr wrap="none" rtlCol="0">
            <a:spAutoFit/>
          </a:bodyPr>
          <a:lstStyle/>
          <a:p>
            <a:r>
              <a:rPr lang="it-IT" sz="2600" dirty="0" err="1"/>
              <a:t>Step</a:t>
            </a:r>
            <a:r>
              <a:rPr lang="it-IT" sz="2600" dirty="0"/>
              <a:t> 1 – ICS/</a:t>
            </a:r>
            <a:r>
              <a:rPr lang="it-IT" sz="2600" dirty="0" err="1"/>
              <a:t>formoterolo</a:t>
            </a:r>
            <a:r>
              <a:rPr lang="it-IT" sz="2600" dirty="0"/>
              <a:t> al bisogno (I)</a:t>
            </a:r>
          </a:p>
        </p:txBody>
      </p:sp>
      <p:sp>
        <p:nvSpPr>
          <p:cNvPr id="3" name="CasellaDiTesto 2"/>
          <p:cNvSpPr txBox="1"/>
          <p:nvPr/>
        </p:nvSpPr>
        <p:spPr>
          <a:xfrm>
            <a:off x="551384" y="1340771"/>
            <a:ext cx="11017224" cy="5632311"/>
          </a:xfrm>
          <a:prstGeom prst="rect">
            <a:avLst/>
          </a:prstGeom>
          <a:noFill/>
        </p:spPr>
        <p:txBody>
          <a:bodyPr wrap="square" rtlCol="0">
            <a:spAutoFit/>
          </a:bodyPr>
          <a:lstStyle/>
          <a:p>
            <a:pPr marL="285750" indent="-285750">
              <a:buFont typeface="Arial" panose="020B0604020202020204" pitchFamily="34" charset="0"/>
              <a:buChar char="•"/>
            </a:pPr>
            <a:r>
              <a:rPr lang="it-IT" dirty="0"/>
              <a:t>I pazienti con asma lieve (che costituiscono fino al 50% di tutti i pazienti asmatici) hanno:</a:t>
            </a:r>
          </a:p>
          <a:p>
            <a:pPr marL="742950" lvl="1" indent="-285750">
              <a:buFont typeface="Arial" panose="020B0604020202020204" pitchFamily="34" charset="0"/>
              <a:buChar char="•"/>
            </a:pPr>
            <a:r>
              <a:rPr lang="it-IT" b="0" dirty="0"/>
              <a:t>Sintomi occasionali sia diurni che notturni</a:t>
            </a:r>
          </a:p>
          <a:p>
            <a:pPr marL="742950" lvl="1" indent="-285750">
              <a:buFont typeface="Arial" panose="020B0604020202020204" pitchFamily="34" charset="0"/>
              <a:buChar char="•"/>
            </a:pPr>
            <a:r>
              <a:rPr lang="it-IT" b="0" dirty="0"/>
              <a:t>Possibilità comunque di avere riacutizzazioni (fino al 37% dei casi), anche gravi e talora fatali</a:t>
            </a:r>
            <a:r>
              <a:rPr lang="it-IT" b="0" baseline="30000" dirty="0"/>
              <a:t>1 </a:t>
            </a:r>
            <a:endParaRPr lang="it-IT" dirty="0">
              <a:highlight>
                <a:srgbClr val="FFFF00"/>
              </a:highlight>
            </a:endParaRPr>
          </a:p>
          <a:p>
            <a:pPr marL="285750" indent="-285750">
              <a:buFont typeface="Arial" panose="020B0604020202020204" pitchFamily="34" charset="0"/>
              <a:buChar char="•"/>
            </a:pPr>
            <a:r>
              <a:rPr lang="it-IT" dirty="0"/>
              <a:t>Fino ad ora, in questi pazienti era consigliata come prima opzione l’uso al bisogno di un ß2-agonista inalatorio a rapida e breve durata d’azione (SABA); tuttavia:</a:t>
            </a:r>
            <a:endParaRPr lang="it-IT" b="0" dirty="0"/>
          </a:p>
          <a:p>
            <a:pPr marL="742950" lvl="1" indent="-285750">
              <a:buFont typeface="Arial" panose="020B0604020202020204" pitchFamily="34" charset="0"/>
              <a:buChar char="•"/>
            </a:pPr>
            <a:r>
              <a:rPr lang="it-IT" b="0" dirty="0"/>
              <a:t>Un alto consumo di SABA è associato ad un eccesso di mortalità per asma </a:t>
            </a:r>
            <a:r>
              <a:rPr lang="it-IT" b="0" baseline="30000" dirty="0"/>
              <a:t>2</a:t>
            </a:r>
            <a:r>
              <a:rPr lang="it-IT" b="0" dirty="0"/>
              <a:t> e a un elevato rischio di gravi riacutizzazioni </a:t>
            </a:r>
            <a:r>
              <a:rPr lang="it-IT" b="0" baseline="30000" dirty="0"/>
              <a:t>3</a:t>
            </a:r>
          </a:p>
          <a:p>
            <a:pPr marL="742950" lvl="1" indent="-285750">
              <a:buFont typeface="Arial" panose="020B0604020202020204" pitchFamily="34" charset="0"/>
              <a:buChar char="•"/>
            </a:pPr>
            <a:r>
              <a:rPr lang="it-IT" b="0" dirty="0"/>
              <a:t>Numerosi dati suggeriscono che l’uso frequente dei SABA senza uso di ICS può determinare aumento dell’infiammazione bronchiale, aumentare l’iperreattività bronchiale e ridurre la capacità di broncodilatazione </a:t>
            </a:r>
            <a:r>
              <a:rPr lang="it-IT" b="0" baseline="30000" dirty="0" smtClean="0"/>
              <a:t>4</a:t>
            </a:r>
          </a:p>
          <a:p>
            <a:pPr marL="742950" lvl="1" indent="-285750">
              <a:buFont typeface="Arial" panose="020B0604020202020204" pitchFamily="34" charset="0"/>
              <a:buChar char="•"/>
            </a:pPr>
            <a:r>
              <a:rPr lang="it-IT" b="0" dirty="0"/>
              <a:t>L’uso del solo SABA al bisogno in asma lieve determina un maggior rischio di effetti </a:t>
            </a:r>
            <a:r>
              <a:rPr lang="it-IT" b="0" dirty="0" smtClean="0"/>
              <a:t>avversi </a:t>
            </a:r>
            <a:r>
              <a:rPr lang="it-IT" b="0" dirty="0"/>
              <a:t>e si associa ad una più elevata incidenza di esacerbazioni severe dopo un utilizzo frequente del farmaco </a:t>
            </a:r>
            <a:r>
              <a:rPr lang="it-IT" b="0" baseline="30000" dirty="0"/>
              <a:t>9</a:t>
            </a:r>
            <a:r>
              <a:rPr lang="it-IT" b="0" dirty="0"/>
              <a:t>, rispetto a </a:t>
            </a:r>
            <a:r>
              <a:rPr lang="it-IT" b="0" dirty="0" err="1"/>
              <a:t>Budesonide</a:t>
            </a:r>
            <a:r>
              <a:rPr lang="it-IT" b="0" dirty="0"/>
              <a:t>/</a:t>
            </a:r>
            <a:r>
              <a:rPr lang="it-IT" b="0" dirty="0" err="1"/>
              <a:t>Formoterolo</a:t>
            </a:r>
            <a:r>
              <a:rPr lang="it-IT" b="0" dirty="0"/>
              <a:t> al </a:t>
            </a:r>
            <a:r>
              <a:rPr lang="it-IT" b="0" dirty="0" smtClean="0"/>
              <a:t>bisogno </a:t>
            </a:r>
            <a:r>
              <a:rPr lang="it-IT" b="0" baseline="30000" dirty="0" smtClean="0"/>
              <a:t>5,6</a:t>
            </a:r>
            <a:endParaRPr lang="it-IT" b="0" baseline="30000" dirty="0"/>
          </a:p>
          <a:p>
            <a:pPr marL="285750" indent="-285750">
              <a:buFont typeface="Arial" panose="020B0604020202020204" pitchFamily="34" charset="0"/>
              <a:buChar char="•"/>
            </a:pPr>
            <a:r>
              <a:rPr lang="it-IT" dirty="0"/>
              <a:t>L’opzione alternativa consigliata nel passato (uso regolare di ICS a bassa dose):</a:t>
            </a:r>
          </a:p>
          <a:p>
            <a:pPr marL="742950" lvl="1" indent="-285750">
              <a:buFont typeface="Arial" panose="020B0604020202020204" pitchFamily="34" charset="0"/>
              <a:buChar char="•"/>
            </a:pPr>
            <a:r>
              <a:rPr lang="it-IT" b="0" dirty="0"/>
              <a:t>E’ risultata efficace nel dimezzare il tasso di riacutizzazioni in pazienti con asma lieve, anche in quelli con sintomi occasionali </a:t>
            </a:r>
            <a:r>
              <a:rPr lang="it-IT" b="0" baseline="30000" dirty="0" smtClean="0"/>
              <a:t>7,8</a:t>
            </a:r>
            <a:endParaRPr lang="it-IT" b="0" baseline="30000" dirty="0"/>
          </a:p>
          <a:p>
            <a:pPr marL="742950" lvl="1" indent="-285750">
              <a:buFont typeface="Arial" panose="020B0604020202020204" pitchFamily="34" charset="0"/>
              <a:buChar char="•"/>
            </a:pPr>
            <a:r>
              <a:rPr lang="it-IT" b="0" dirty="0"/>
              <a:t>Tuttavia, dato che in questi pazienti l’aderenza alla terapia è molto bassa </a:t>
            </a:r>
            <a:r>
              <a:rPr lang="it-IT" b="0" baseline="30000" dirty="0"/>
              <a:t>9</a:t>
            </a:r>
            <a:r>
              <a:rPr lang="it-IT" b="0" dirty="0" smtClean="0"/>
              <a:t>, </a:t>
            </a:r>
            <a:r>
              <a:rPr lang="it-IT" b="0" dirty="0"/>
              <a:t>il rischio di lasciare questi pazienti con il solo SABA al bisogno non fa consigliare questa opzione nei pazienti con sintomi occasionali</a:t>
            </a:r>
            <a:endParaRPr lang="it-IT" baseline="30000" dirty="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1273040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11627" y="404667"/>
            <a:ext cx="6340197" cy="492443"/>
          </a:xfrm>
          <a:prstGeom prst="rect">
            <a:avLst/>
          </a:prstGeom>
          <a:noFill/>
        </p:spPr>
        <p:txBody>
          <a:bodyPr wrap="none" rtlCol="0">
            <a:spAutoFit/>
          </a:bodyPr>
          <a:lstStyle/>
          <a:p>
            <a:r>
              <a:rPr lang="it-IT" sz="2600" err="1"/>
              <a:t>Step</a:t>
            </a:r>
            <a:r>
              <a:rPr lang="it-IT" sz="2600"/>
              <a:t> 1 – ICS/</a:t>
            </a:r>
            <a:r>
              <a:rPr lang="it-IT" sz="2600" err="1"/>
              <a:t>formoterolo</a:t>
            </a:r>
            <a:r>
              <a:rPr lang="it-IT" sz="2600"/>
              <a:t> al bisogno (II)</a:t>
            </a:r>
          </a:p>
        </p:txBody>
      </p:sp>
      <p:sp>
        <p:nvSpPr>
          <p:cNvPr id="3" name="CasellaDiTesto 2"/>
          <p:cNvSpPr txBox="1"/>
          <p:nvPr/>
        </p:nvSpPr>
        <p:spPr>
          <a:xfrm>
            <a:off x="623392" y="1412776"/>
            <a:ext cx="10729192" cy="5447645"/>
          </a:xfrm>
          <a:prstGeom prst="rect">
            <a:avLst/>
          </a:prstGeom>
          <a:noFill/>
        </p:spPr>
        <p:txBody>
          <a:bodyPr wrap="square" rtlCol="0">
            <a:spAutoFit/>
          </a:bodyPr>
          <a:lstStyle/>
          <a:p>
            <a:pPr marL="285750" indent="-285750">
              <a:buFont typeface="Arial" panose="020B0604020202020204" pitchFamily="34" charset="0"/>
              <a:buChar char="•"/>
            </a:pPr>
            <a:r>
              <a:rPr lang="it-IT" dirty="0"/>
              <a:t>Negli ultimi anni vari studi, usando diverse strategie, hanno dimostrato che:</a:t>
            </a:r>
          </a:p>
          <a:p>
            <a:pPr marL="742950" lvl="1" indent="-285750">
              <a:buFont typeface="Arial" panose="020B0604020202020204" pitchFamily="34" charset="0"/>
              <a:buChar char="•"/>
            </a:pPr>
            <a:r>
              <a:rPr lang="it-IT" sz="1600" b="0" dirty="0"/>
              <a:t>l’uso intermittente o solo al bisogno di ICS o ICS+SABA al momento della comparsa dei sintomi in pazienti con asma lieve mostrava effetto analogo all’uso continuativo di ICS sulla frequenza di gravi riacutizzazioni </a:t>
            </a:r>
            <a:r>
              <a:rPr lang="it-IT" sz="1600" b="0" baseline="30000" dirty="0"/>
              <a:t>1,2, </a:t>
            </a:r>
            <a:r>
              <a:rPr lang="it-IT" sz="1600" b="0" dirty="0"/>
              <a:t>, anche se quest’ultima strategia mostrava un miglior effetto sugli indicatori di infiammazione </a:t>
            </a:r>
            <a:r>
              <a:rPr lang="it-IT" sz="1600" b="0" dirty="0" smtClean="0"/>
              <a:t>bronchiale</a:t>
            </a:r>
            <a:endParaRPr lang="it-IT" sz="1600" dirty="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smtClean="0"/>
              <a:t>Studi </a:t>
            </a:r>
            <a:r>
              <a:rPr lang="it-IT" dirty="0"/>
              <a:t>recenti </a:t>
            </a:r>
            <a:r>
              <a:rPr lang="it-IT" baseline="30000" dirty="0" smtClean="0"/>
              <a:t>3-5</a:t>
            </a:r>
            <a:r>
              <a:rPr lang="it-IT" dirty="0" smtClean="0"/>
              <a:t>  </a:t>
            </a:r>
            <a:r>
              <a:rPr lang="it-IT" dirty="0"/>
              <a:t>(SYGMA 1 e 2, NOVEL START)  hanno dimostrato che:</a:t>
            </a:r>
            <a:endParaRPr lang="it-IT" b="0" dirty="0"/>
          </a:p>
          <a:p>
            <a:pPr marL="742950" lvl="1" indent="-285750">
              <a:buFont typeface="Arial" panose="020B0604020202020204" pitchFamily="34" charset="0"/>
              <a:buChar char="•"/>
            </a:pPr>
            <a:r>
              <a:rPr lang="it-IT" sz="1600" b="0" dirty="0"/>
              <a:t>In pazienti con asma lieve (50% di questi in trattamento con ICS a bassa dose ma sintomatici) la combinazione </a:t>
            </a:r>
            <a:r>
              <a:rPr lang="it-IT" sz="1600" b="0" dirty="0" err="1"/>
              <a:t>Budesonide</a:t>
            </a:r>
            <a:r>
              <a:rPr lang="it-IT" sz="1600" b="0" dirty="0"/>
              <a:t>/</a:t>
            </a:r>
            <a:r>
              <a:rPr lang="it-IT" sz="1600" b="0" dirty="0" err="1"/>
              <a:t>formoterolo</a:t>
            </a:r>
            <a:r>
              <a:rPr lang="it-IT" sz="1600" b="0" dirty="0"/>
              <a:t> (con il </a:t>
            </a:r>
            <a:r>
              <a:rPr lang="it-IT" sz="1600" b="0" dirty="0" err="1"/>
              <a:t>device</a:t>
            </a:r>
            <a:r>
              <a:rPr lang="it-IT" sz="1600" b="0" dirty="0"/>
              <a:t> </a:t>
            </a:r>
            <a:r>
              <a:rPr lang="it-IT" sz="1600" b="0" dirty="0" err="1"/>
              <a:t>Turbohaler</a:t>
            </a:r>
            <a:r>
              <a:rPr lang="it-IT" sz="1600" b="0" dirty="0"/>
              <a:t>) solo al bisogno aveva un analogo effetto rispetto all’uso regolare di </a:t>
            </a:r>
            <a:r>
              <a:rPr lang="it-IT" sz="1600" b="0" dirty="0" err="1"/>
              <a:t>budesonide</a:t>
            </a:r>
            <a:r>
              <a:rPr lang="it-IT" sz="1600" b="0" dirty="0"/>
              <a:t>  sulla frequenza di gravi riacutizzazioni</a:t>
            </a:r>
            <a:r>
              <a:rPr lang="it-IT" sz="1600" b="0" baseline="30000" dirty="0"/>
              <a:t>, </a:t>
            </a:r>
            <a:r>
              <a:rPr lang="it-IT" sz="1600" b="0" dirty="0"/>
              <a:t>mentre entrambe le strategie erano migliori del solo SABA al bisogno. Il controllo quotidiano dei sintomi, la qualità della vita e la funzione polmonare erano migliori nei pazienti in trattamento regolare con </a:t>
            </a:r>
            <a:r>
              <a:rPr lang="it-IT" sz="1600" b="0" dirty="0" err="1"/>
              <a:t>budesonide</a:t>
            </a:r>
            <a:r>
              <a:rPr lang="it-IT" sz="1600" b="0" dirty="0"/>
              <a:t> </a:t>
            </a:r>
            <a:r>
              <a:rPr lang="it-IT" sz="1600" b="0" baseline="30000" dirty="0"/>
              <a:t>3,4</a:t>
            </a:r>
            <a:r>
              <a:rPr lang="it-IT" sz="1600" b="0" dirty="0" smtClean="0"/>
              <a:t>.</a:t>
            </a:r>
            <a:endParaRPr lang="it-IT" sz="1600" strike="sngStrike" dirty="0"/>
          </a:p>
          <a:p>
            <a:pPr marL="742950" lvl="1" indent="-285750">
              <a:buFont typeface="Arial" panose="020B0604020202020204" pitchFamily="34" charset="0"/>
              <a:buChar char="•"/>
            </a:pPr>
            <a:r>
              <a:rPr lang="it-IT" sz="1600" b="0" dirty="0"/>
              <a:t>La combinazione </a:t>
            </a:r>
            <a:r>
              <a:rPr lang="it-IT" sz="1600" b="0" dirty="0" err="1"/>
              <a:t>budesonide</a:t>
            </a:r>
            <a:r>
              <a:rPr lang="it-IT" sz="1600" b="0" dirty="0"/>
              <a:t>/</a:t>
            </a:r>
            <a:r>
              <a:rPr lang="it-IT" sz="1600" b="0" dirty="0" err="1"/>
              <a:t>formoterolo</a:t>
            </a:r>
            <a:r>
              <a:rPr lang="it-IT" sz="1600" b="0" dirty="0"/>
              <a:t> (con il </a:t>
            </a:r>
            <a:r>
              <a:rPr lang="it-IT" sz="1600" b="0" dirty="0" err="1"/>
              <a:t>device</a:t>
            </a:r>
            <a:r>
              <a:rPr lang="it-IT" sz="1600" b="0" dirty="0"/>
              <a:t> </a:t>
            </a:r>
            <a:r>
              <a:rPr lang="it-IT" sz="1600" b="0" dirty="0" err="1"/>
              <a:t>Turbohaler</a:t>
            </a:r>
            <a:r>
              <a:rPr lang="it-IT" sz="1600" b="0" dirty="0"/>
              <a:t>) è risultata più efficace nel ridurre le gravi riacutizzazioni rispetto all’uso regolare di </a:t>
            </a:r>
            <a:r>
              <a:rPr lang="it-IT" sz="1600" b="0" dirty="0" err="1"/>
              <a:t>budesonide</a:t>
            </a:r>
            <a:r>
              <a:rPr lang="it-IT" sz="1600" b="0" dirty="0"/>
              <a:t> e all’uso di SABA al bisogno </a:t>
            </a:r>
            <a:r>
              <a:rPr lang="it-IT" sz="1600" b="0" baseline="30000" dirty="0"/>
              <a:t>5</a:t>
            </a:r>
            <a:r>
              <a:rPr lang="it-IT" sz="1600" b="0" dirty="0"/>
              <a:t>, mentre è risultata equivalente alla </a:t>
            </a:r>
            <a:r>
              <a:rPr lang="it-IT" sz="1600" b="0" dirty="0" err="1"/>
              <a:t>budesonide</a:t>
            </a:r>
            <a:r>
              <a:rPr lang="it-IT" sz="1600" b="0" dirty="0"/>
              <a:t> regolare relativamente a tutte le riacutizzazioni</a:t>
            </a:r>
          </a:p>
          <a:p>
            <a:pPr marL="285750" lvl="1" indent="-285750">
              <a:buFont typeface="Arial" panose="020B0604020202020204" pitchFamily="34" charset="0"/>
              <a:buChar char="•"/>
            </a:pPr>
            <a:endParaRPr lang="it-IT" dirty="0" smtClean="0"/>
          </a:p>
          <a:p>
            <a:pPr marL="285750" lvl="1" indent="-285750">
              <a:buFont typeface="Arial" panose="020B0604020202020204" pitchFamily="34" charset="0"/>
              <a:buChar char="•"/>
            </a:pPr>
            <a:r>
              <a:rPr lang="it-IT" dirty="0" smtClean="0"/>
              <a:t>Un </a:t>
            </a:r>
            <a:r>
              <a:rPr lang="it-IT" dirty="0"/>
              <a:t>altro studio recentissimo (PRACTICAL), randomizzato in aperto, in pazienti con asma lieve-moderata ha mostrato che:</a:t>
            </a:r>
          </a:p>
          <a:p>
            <a:pPr marL="742950" lvl="2" indent="-285750">
              <a:buFont typeface="Arial" panose="020B0604020202020204" pitchFamily="34" charset="0"/>
              <a:buChar char="•"/>
            </a:pPr>
            <a:r>
              <a:rPr lang="it-IT" sz="1600" b="0" dirty="0"/>
              <a:t>La combinazione </a:t>
            </a:r>
            <a:r>
              <a:rPr lang="it-IT" sz="1600" b="0" dirty="0" err="1"/>
              <a:t>budesonide</a:t>
            </a:r>
            <a:r>
              <a:rPr lang="it-IT" sz="1600" b="0" dirty="0"/>
              <a:t>/</a:t>
            </a:r>
            <a:r>
              <a:rPr lang="it-IT" sz="1600" b="0" dirty="0" err="1"/>
              <a:t>formoterolo</a:t>
            </a:r>
            <a:r>
              <a:rPr lang="it-IT" sz="1600" b="0" dirty="0"/>
              <a:t> (con il </a:t>
            </a:r>
            <a:r>
              <a:rPr lang="it-IT" sz="1600" b="0" dirty="0" err="1"/>
              <a:t>device</a:t>
            </a:r>
            <a:r>
              <a:rPr lang="it-IT" sz="1600" b="0" dirty="0"/>
              <a:t> </a:t>
            </a:r>
            <a:r>
              <a:rPr lang="it-IT" sz="1600" b="0" dirty="0" err="1"/>
              <a:t>Turbohaler</a:t>
            </a:r>
            <a:r>
              <a:rPr lang="it-IT" sz="1600" b="0" dirty="0"/>
              <a:t>) è risultata superiore rispetto all’uso regolare di </a:t>
            </a:r>
            <a:r>
              <a:rPr lang="it-IT" sz="1600" b="0" dirty="0" err="1"/>
              <a:t>budesonide</a:t>
            </a:r>
            <a:r>
              <a:rPr lang="it-IT" sz="1600" b="0" dirty="0"/>
              <a:t> con SABA al bisogno, nel prevenire le esacerbazioni severe e moderate-severe ottenendo un simile miglioramento della funzionalità polmonare e del controllo dei </a:t>
            </a:r>
            <a:r>
              <a:rPr lang="it-IT" sz="1600" b="0" dirty="0" smtClean="0"/>
              <a:t>sintomi </a:t>
            </a:r>
            <a:r>
              <a:rPr lang="it-IT" sz="1600" b="0" baseline="30000" dirty="0" smtClean="0"/>
              <a:t>6</a:t>
            </a:r>
            <a:endParaRPr lang="it-IT" sz="1600" b="0" baseline="30000" dirty="0"/>
          </a:p>
          <a:p>
            <a:pPr marL="285750" indent="-285750">
              <a:buFont typeface="Arial" panose="020B0604020202020204" pitchFamily="34" charset="0"/>
              <a:buChar char="•"/>
            </a:pPr>
            <a:endParaRPr lang="it-IT" sz="1600" dirty="0"/>
          </a:p>
        </p:txBody>
      </p:sp>
    </p:spTree>
    <p:extLst>
      <p:ext uri="{BB962C8B-B14F-4D97-AF65-F5344CB8AC3E}">
        <p14:creationId xmlns:p14="http://schemas.microsoft.com/office/powerpoint/2010/main" val="2983887118"/>
      </p:ext>
    </p:extLst>
  </p:cSld>
  <p:clrMapOvr>
    <a:masterClrMapping/>
  </p:clrMapOvr>
</p:sld>
</file>

<file path=ppt/theme/theme1.xml><?xml version="1.0" encoding="utf-8"?>
<a:theme xmlns:a="http://schemas.openxmlformats.org/drawingml/2006/main" name="G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ina" id="{9BA3FB15-93AF-4D45-B104-F13CC95F28C5}" vid="{02E29F42-4673-48C2-BBDD-7DA6F31DC7F5}"/>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12202</TotalTime>
  <Words>5351</Words>
  <Application>Microsoft Office PowerPoint</Application>
  <PresentationFormat>Widescreen</PresentationFormat>
  <Paragraphs>430</Paragraphs>
  <Slides>27</Slides>
  <Notes>21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27</vt:i4>
      </vt:variant>
    </vt:vector>
  </HeadingPairs>
  <TitlesOfParts>
    <vt:vector size="38" baseType="lpstr">
      <vt:lpstr>MS PGothic</vt:lpstr>
      <vt:lpstr>MS PGothic</vt:lpstr>
      <vt:lpstr>AmerType Md BT</vt:lpstr>
      <vt:lpstr>Arial</vt:lpstr>
      <vt:lpstr>Arial </vt:lpstr>
      <vt:lpstr>Arial Black</vt:lpstr>
      <vt:lpstr>Calibri</vt:lpstr>
      <vt:lpstr>Georgia</vt:lpstr>
      <vt:lpstr>Symbol</vt:lpstr>
      <vt:lpstr>Wingdings</vt:lpstr>
      <vt:lpstr>Gina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Modena e Reggio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FBarsi</dc:creator>
  <cp:lastModifiedBy>acaya consulting</cp:lastModifiedBy>
  <cp:revision>1290</cp:revision>
  <cp:lastPrinted>2016-12-02T15:09:14Z</cp:lastPrinted>
  <dcterms:created xsi:type="dcterms:W3CDTF">2006-04-03T15:36:15Z</dcterms:created>
  <dcterms:modified xsi:type="dcterms:W3CDTF">2021-07-22T09:00:27Z</dcterms:modified>
</cp:coreProperties>
</file>